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262" r:id="rId7"/>
    <p:sldId id="340" r:id="rId8"/>
    <p:sldId id="298" r:id="rId9"/>
    <p:sldId id="339" r:id="rId10"/>
    <p:sldId id="333" r:id="rId11"/>
    <p:sldId id="263" r:id="rId12"/>
    <p:sldId id="299" r:id="rId13"/>
    <p:sldId id="302" r:id="rId14"/>
    <p:sldId id="335" r:id="rId15"/>
    <p:sldId id="264" r:id="rId16"/>
    <p:sldId id="265" r:id="rId17"/>
    <p:sldId id="266" r:id="rId18"/>
    <p:sldId id="276" r:id="rId19"/>
    <p:sldId id="303" r:id="rId20"/>
    <p:sldId id="293" r:id="rId21"/>
    <p:sldId id="277" r:id="rId22"/>
    <p:sldId id="336" r:id="rId23"/>
    <p:sldId id="33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338"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85174"/>
  </p:normalViewPr>
  <p:slideViewPr>
    <p:cSldViewPr snapToGrid="0" snapToObjects="1">
      <p:cViewPr varScale="1">
        <p:scale>
          <a:sx n="73" d="100"/>
          <a:sy n="73"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21-Sep-22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21-Sep-22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980935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247647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101575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7156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727749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922431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183515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21-Sep-22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21-Sep-22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21-Sep-22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21-Sep-22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21-Sep-22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21-Sep-22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21-Sep-22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21-Sep-22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21-Sep-22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21-Sep-22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emf"/></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99056" y="4568734"/>
            <a:ext cx="27690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Narendra Nath Rit</a:t>
            </a:r>
          </a:p>
          <a:p>
            <a:r>
              <a:rPr lang="en-US" dirty="0">
                <a:solidFill>
                  <a:schemeClr val="bg2"/>
                </a:solidFill>
                <a:latin typeface="Abadi" panose="020B0604020104020204" pitchFamily="34" charset="0"/>
                <a:ea typeface="SF Pro" pitchFamily="2" charset="0"/>
                <a:cs typeface="SF Pro" pitchFamily="2" charset="0"/>
              </a:rPr>
              <a:t>22 September,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5173589" cy="4233285"/>
          </a:xfrm>
          <a:prstGeom prst="rect">
            <a:avLst/>
          </a:prstGeom>
        </p:spPr>
        <p:txBody>
          <a:bodyPr lIns="91440" tIns="45720" rIns="91440" bIns="45720" anchor="t">
            <a:noAutofit/>
          </a:bodyPr>
          <a:lstStyle/>
          <a:p>
            <a:pPr>
              <a:lnSpc>
                <a:spcPct val="100000"/>
              </a:lnSpc>
              <a:spcBef>
                <a:spcPts val="1400"/>
              </a:spcBef>
            </a:pPr>
            <a:r>
              <a:rPr lang="en-US" sz="2200" dirty="0">
                <a:latin typeface="Abadi"/>
              </a:rPr>
              <a:t>We applied web scrapping to web scrap the Falcon 9 launch records with </a:t>
            </a:r>
            <a:r>
              <a:rPr lang="en-US" sz="2200" dirty="0" err="1">
                <a:latin typeface="Abadi"/>
              </a:rPr>
              <a:t>BeautifulSoup</a:t>
            </a:r>
            <a:r>
              <a:rPr lang="en-US" sz="2200" dirty="0">
                <a:latin typeface="Abadi"/>
              </a:rPr>
              <a:t>. Then we parsed the table and converted it into a pandas </a:t>
            </a:r>
            <a:r>
              <a:rPr lang="en-US" sz="2200" dirty="0" err="1">
                <a:latin typeface="Abadi"/>
              </a:rPr>
              <a:t>dataframe</a:t>
            </a:r>
            <a:r>
              <a:rPr lang="en-US" sz="2200" dirty="0">
                <a:latin typeface="Abadi"/>
              </a:rPr>
              <a:t> as per the flowchart beside.</a:t>
            </a:r>
            <a:endParaRPr lang="en-US" sz="2200" dirty="0">
              <a:latin typeface="Abadi" panose="020B0604020104020204" pitchFamily="34" charset="0"/>
            </a:endParaRPr>
          </a:p>
          <a:p>
            <a:pPr>
              <a:lnSpc>
                <a:spcPct val="100000"/>
              </a:lnSpc>
              <a:spcBef>
                <a:spcPts val="1400"/>
              </a:spcBef>
            </a:pPr>
            <a:r>
              <a:rPr lang="en-US" sz="2200" dirty="0">
                <a:latin typeface="Abadi" panose="020B0604020104020204" pitchFamily="34" charset="0"/>
              </a:rPr>
              <a:t>The link to the notebook is: </a:t>
            </a:r>
            <a:r>
              <a:rPr lang="en-US" sz="1600" dirty="0">
                <a:solidFill>
                  <a:srgbClr val="1C7DDB"/>
                </a:solidFill>
                <a:latin typeface="Abadi" panose="020B0604020104020204" pitchFamily="34" charset="0"/>
              </a:rPr>
              <a:t>https://github.com/nnrit7/Applied_Data_Science_Capstone/blob/main/2.%20Data%20collection%20with%20Web%20Scrapping.ipynb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770011" y="438923"/>
            <a:ext cx="10668000" cy="6487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sz="3700" dirty="0">
                <a:solidFill>
                  <a:srgbClr val="0B49CB"/>
                </a:solidFill>
                <a:latin typeface="Abadi"/>
              </a:rPr>
              <a:t>Collection</a:t>
            </a:r>
            <a:r>
              <a:rPr lang="en-US" dirty="0">
                <a:solidFill>
                  <a:srgbClr val="0B49CB"/>
                </a:solidFill>
                <a:latin typeface="Abadi"/>
              </a:rPr>
              <a:t> - Scraping</a:t>
            </a:r>
            <a:endParaRPr lang="en-US" dirty="0">
              <a:solidFill>
                <a:srgbClr val="0B49CB"/>
              </a:solidFill>
            </a:endParaRPr>
          </a:p>
        </p:txBody>
      </p:sp>
      <p:pic>
        <p:nvPicPr>
          <p:cNvPr id="7" name="Picture 6">
            <a:extLst>
              <a:ext uri="{FF2B5EF4-FFF2-40B4-BE49-F238E27FC236}">
                <a16:creationId xmlns:a16="http://schemas.microsoft.com/office/drawing/2014/main" id="{6E3A2172-7137-43D2-9FAE-EB5E855EEC6F}"/>
              </a:ext>
            </a:extLst>
          </p:cNvPr>
          <p:cNvPicPr>
            <a:picLocks noChangeAspect="1"/>
          </p:cNvPicPr>
          <p:nvPr/>
        </p:nvPicPr>
        <p:blipFill>
          <a:blip r:embed="rId3"/>
          <a:stretch>
            <a:fillRect/>
          </a:stretch>
        </p:blipFill>
        <p:spPr>
          <a:xfrm>
            <a:off x="6474298" y="1550996"/>
            <a:ext cx="4480948" cy="5029636"/>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601586"/>
          </a:xfrm>
          <a:prstGeom prst="rect">
            <a:avLst/>
          </a:prstGeom>
        </p:spPr>
        <p:txBody>
          <a:bodyPr/>
          <a:lstStyle/>
          <a:p>
            <a:pPr marL="342900" indent="-342900">
              <a:buFont typeface="Arial" panose="020B0604020202020204" pitchFamily="34" charset="0"/>
              <a:buChar char="•"/>
            </a:pPr>
            <a:r>
              <a:rPr lang="en-US" sz="2200" dirty="0">
                <a:latin typeface="Abadi" panose="020B0604020104020204" pitchFamily="34" charset="0"/>
              </a:rPr>
              <a:t>We performed exploratory data analysis and determined the training labels.</a:t>
            </a:r>
          </a:p>
          <a:p>
            <a:pPr marL="342900" indent="-342900">
              <a:buFont typeface="Arial" panose="020B0604020202020204" pitchFamily="34" charset="0"/>
              <a:buChar char="•"/>
            </a:pPr>
            <a:r>
              <a:rPr lang="en-US" sz="2200" dirty="0">
                <a:latin typeface="Abadi" panose="020B0604020104020204" pitchFamily="34" charset="0"/>
              </a:rPr>
              <a:t>We calculated the number of launches at each site, and the number and occurrence of each orbits.</a:t>
            </a:r>
          </a:p>
          <a:p>
            <a:pPr marL="342900" indent="-342900">
              <a:buFont typeface="Arial" panose="020B0604020202020204" pitchFamily="34" charset="0"/>
              <a:buChar char="•"/>
            </a:pPr>
            <a:r>
              <a:rPr lang="en-US" sz="2200" dirty="0">
                <a:latin typeface="Abadi" panose="020B0604020104020204" pitchFamily="34" charset="0"/>
              </a:rPr>
              <a:t>We created landing outcome label from outcome column as per the flowchart below and exported the results to csv.</a:t>
            </a:r>
          </a:p>
          <a:p>
            <a:pPr marL="342900" indent="-342900">
              <a:buFont typeface="Arial" panose="020B0604020202020204" pitchFamily="34" charset="0"/>
              <a:buChar char="•"/>
            </a:pPr>
            <a:r>
              <a:rPr lang="en-US" sz="2200" dirty="0">
                <a:latin typeface="Abadi" panose="020B0604020104020204" pitchFamily="34" charset="0"/>
              </a:rPr>
              <a:t>The link to the notebook is: </a:t>
            </a:r>
            <a:r>
              <a:rPr lang="en-US" sz="1800" dirty="0">
                <a:solidFill>
                  <a:srgbClr val="1C7DDB"/>
                </a:solidFill>
                <a:latin typeface="Abadi" panose="020B0604020104020204" pitchFamily="34" charset="0"/>
              </a:rPr>
              <a:t>https://github.com/nnrit7/Applied_Data_Science_Capstone/blob/main/3.%20Data%20Wrangling.ipynb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DF9C15B3-3975-4669-8903-55185256322B}"/>
              </a:ext>
            </a:extLst>
          </p:cNvPr>
          <p:cNvPicPr>
            <a:picLocks noChangeAspect="1"/>
          </p:cNvPicPr>
          <p:nvPr/>
        </p:nvPicPr>
        <p:blipFill>
          <a:blip r:embed="rId4"/>
          <a:stretch>
            <a:fillRect/>
          </a:stretch>
        </p:blipFill>
        <p:spPr>
          <a:xfrm>
            <a:off x="1897413" y="4702260"/>
            <a:ext cx="8260796" cy="1524132"/>
          </a:xfrm>
          <a:prstGeom prst="rect">
            <a:avLst/>
          </a:prstGeom>
        </p:spPr>
      </p:pic>
    </p:spTree>
    <p:extLst>
      <p:ext uri="{BB962C8B-B14F-4D97-AF65-F5344CB8AC3E}">
        <p14:creationId xmlns:p14="http://schemas.microsoft.com/office/powerpoint/2010/main" val="3818555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28A60553-C82A-41A4-A596-FA24596BC070}"/>
              </a:ext>
            </a:extLst>
          </p:cNvPr>
          <p:cNvSpPr txBox="1"/>
          <p:nvPr/>
        </p:nvSpPr>
        <p:spPr>
          <a:xfrm>
            <a:off x="760432" y="1825625"/>
            <a:ext cx="5325989" cy="4401205"/>
          </a:xfrm>
          <a:prstGeom prst="rect">
            <a:avLst/>
          </a:prstGeom>
          <a:noFill/>
        </p:spPr>
        <p:txBody>
          <a:bodyPr wrap="square">
            <a:spAutoFit/>
          </a:bodyPr>
          <a:lstStyle/>
          <a:p>
            <a:pPr marL="342900" indent="-342900" algn="l">
              <a:buFont typeface="Arial" panose="020B0604020202020204" pitchFamily="34" charset="0"/>
              <a:buChar char="•"/>
            </a:pPr>
            <a:r>
              <a:rPr lang="en-US" sz="2000" b="1" i="0" dirty="0">
                <a:effectLst/>
                <a:latin typeface="Abadi" panose="020B0604020104020204" pitchFamily="34" charset="0"/>
              </a:rPr>
              <a:t>LEO</a:t>
            </a:r>
            <a:r>
              <a:rPr lang="en-US" sz="2000" b="0" i="0" dirty="0">
                <a:effectLst/>
                <a:latin typeface="Abadi" panose="020B0604020104020204" pitchFamily="34" charset="0"/>
              </a:rPr>
              <a:t>: It is an Earth-</a:t>
            </a:r>
            <a:r>
              <a:rPr lang="en-US" sz="2000" b="0" i="0" dirty="0" err="1">
                <a:effectLst/>
                <a:latin typeface="Abadi" panose="020B0604020104020204" pitchFamily="34" charset="0"/>
              </a:rPr>
              <a:t>centred</a:t>
            </a:r>
            <a:r>
              <a:rPr lang="en-US" sz="2000" b="0" i="0" dirty="0">
                <a:effectLst/>
                <a:latin typeface="Abadi" panose="020B0604020104020204" pitchFamily="34" charset="0"/>
              </a:rPr>
              <a:t> orbit with an altitude of 2,000 km (1,200 mi) or less. </a:t>
            </a:r>
          </a:p>
          <a:p>
            <a:pPr marL="342900" indent="-342900" algn="l">
              <a:buFont typeface="Arial" panose="020B0604020202020204" pitchFamily="34" charset="0"/>
              <a:buChar char="•"/>
            </a:pPr>
            <a:r>
              <a:rPr lang="en-US" sz="2000" b="1" i="0" dirty="0">
                <a:effectLst/>
                <a:latin typeface="Abadi" panose="020B0604020104020204" pitchFamily="34" charset="0"/>
              </a:rPr>
              <a:t>HEO:</a:t>
            </a:r>
            <a:r>
              <a:rPr lang="en-US" sz="2000" b="0" i="0" dirty="0">
                <a:effectLst/>
                <a:latin typeface="Abadi" panose="020B0604020104020204" pitchFamily="34" charset="0"/>
              </a:rPr>
              <a:t> It is a highly elliptical orbit with high eccentricity, usually referring to one around Earth above the altitude of geosynchronous orbit (35,786 km or 22,236 mi).</a:t>
            </a:r>
          </a:p>
          <a:p>
            <a:pPr marL="342900" indent="-342900" algn="l">
              <a:buFont typeface="Arial" panose="020B0604020202020204" pitchFamily="34" charset="0"/>
              <a:buChar char="•"/>
            </a:pPr>
            <a:r>
              <a:rPr lang="en-US" sz="2000" b="1" i="0" dirty="0">
                <a:effectLst/>
                <a:latin typeface="Abadi" panose="020B0604020104020204" pitchFamily="34" charset="0"/>
              </a:rPr>
              <a:t>MEO: </a:t>
            </a:r>
            <a:r>
              <a:rPr lang="en-US" sz="2000" dirty="0">
                <a:latin typeface="Abadi" panose="020B0604020104020204" pitchFamily="34" charset="0"/>
              </a:rPr>
              <a:t>It is a g</a:t>
            </a:r>
            <a:r>
              <a:rPr lang="en-US" sz="2000" b="0" i="0" dirty="0">
                <a:effectLst/>
                <a:latin typeface="Abadi" panose="020B0604020104020204" pitchFamily="34" charset="0"/>
              </a:rPr>
              <a:t>eocentric orbit ranging in altitude from 2,000 km (1,200 mi) to just below geosynchronous orbit at 35,786 kilometers (22,236 mi). </a:t>
            </a:r>
          </a:p>
          <a:p>
            <a:pPr marL="342900" indent="-342900" algn="l">
              <a:buFont typeface="Arial" panose="020B0604020202020204" pitchFamily="34" charset="0"/>
              <a:buChar char="•"/>
            </a:pPr>
            <a:r>
              <a:rPr lang="en-US" sz="2000" b="1" i="0" dirty="0">
                <a:effectLst/>
                <a:latin typeface="Abadi" panose="020B0604020104020204" pitchFamily="34" charset="0"/>
              </a:rPr>
              <a:t>GEO: </a:t>
            </a:r>
            <a:r>
              <a:rPr lang="en-US" sz="2000" b="0" i="0" dirty="0">
                <a:effectLst/>
                <a:latin typeface="Abadi" panose="020B0604020104020204" pitchFamily="34" charset="0"/>
              </a:rPr>
              <a:t>It is a circular geosynchronous orbit 35,786 kilometers (22,236 miles) above Earth's equator and following the direction of Earth's rotation.</a:t>
            </a:r>
            <a:endParaRPr lang="en-US" sz="2000" dirty="0">
              <a:solidFill>
                <a:srgbClr val="1C7DDB"/>
              </a:solidFill>
              <a:latin typeface="Abadi" panose="020B0604020104020204" pitchFamily="34" charset="0"/>
            </a:endParaRPr>
          </a:p>
        </p:txBody>
      </p:sp>
      <p:pic>
        <p:nvPicPr>
          <p:cNvPr id="7" name="Picture 6">
            <a:extLst>
              <a:ext uri="{FF2B5EF4-FFF2-40B4-BE49-F238E27FC236}">
                <a16:creationId xmlns:a16="http://schemas.microsoft.com/office/drawing/2014/main" id="{B3AFE724-9DC8-4073-98D7-8805BD68F19F}"/>
              </a:ext>
            </a:extLst>
          </p:cNvPr>
          <p:cNvPicPr>
            <a:picLocks noChangeAspect="1"/>
          </p:cNvPicPr>
          <p:nvPr/>
        </p:nvPicPr>
        <p:blipFill>
          <a:blip r:embed="rId3"/>
          <a:stretch>
            <a:fillRect/>
          </a:stretch>
        </p:blipFill>
        <p:spPr>
          <a:xfrm>
            <a:off x="6440720" y="2008031"/>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71600"/>
            <a:ext cx="10806947" cy="5306786"/>
          </a:xfrm>
          <a:prstGeom prst="rect">
            <a:avLst/>
          </a:prstGeom>
        </p:spPr>
        <p:txBody>
          <a:bodyPr lIns="91440" tIns="45720" rIns="91440" bIns="45720" anchor="t"/>
          <a:lstStyle/>
          <a:p>
            <a:pPr>
              <a:lnSpc>
                <a:spcPct val="100000"/>
              </a:lnSpc>
              <a:spcBef>
                <a:spcPts val="1400"/>
              </a:spcBef>
            </a:pPr>
            <a:r>
              <a:rPr lang="en-US" sz="2200" dirty="0">
                <a:latin typeface="Abadi"/>
              </a:rPr>
              <a:t>We loaded the SpaceX dataset using SQLite3 module without leaving the </a:t>
            </a:r>
            <a:r>
              <a:rPr lang="en-US" sz="2200" dirty="0" err="1">
                <a:latin typeface="Abadi"/>
              </a:rPr>
              <a:t>jupyter</a:t>
            </a:r>
            <a:r>
              <a:rPr lang="en-US" sz="2200" dirty="0">
                <a:latin typeface="Abadi"/>
              </a:rPr>
              <a:t> notebook.</a:t>
            </a:r>
          </a:p>
          <a:p>
            <a:pPr>
              <a:lnSpc>
                <a:spcPct val="100000"/>
              </a:lnSpc>
              <a:spcBef>
                <a:spcPts val="1400"/>
              </a:spcBef>
            </a:pPr>
            <a:r>
              <a:rPr lang="en-US" sz="2200" dirty="0">
                <a:latin typeface="Abadi"/>
              </a:rPr>
              <a:t>We applied EDA with SQL to get insight from the data. We wrote queries to find out for instance:</a:t>
            </a:r>
          </a:p>
          <a:p>
            <a:pPr marL="457200" lvl="1">
              <a:lnSpc>
                <a:spcPct val="100000"/>
              </a:lnSpc>
              <a:spcBef>
                <a:spcPts val="0"/>
              </a:spcBef>
              <a:buFontTx/>
              <a:buChar char="-"/>
            </a:pPr>
            <a:r>
              <a:rPr lang="en-US" sz="1400" dirty="0">
                <a:solidFill>
                  <a:schemeClr val="tx1">
                    <a:lumMod val="65000"/>
                    <a:lumOff val="35000"/>
                  </a:schemeClr>
                </a:solidFill>
                <a:latin typeface="Abadi"/>
              </a:rPr>
              <a:t>The names of unique launch sites in the space mission,</a:t>
            </a:r>
          </a:p>
          <a:p>
            <a:pPr marL="457200" lvl="1">
              <a:lnSpc>
                <a:spcPct val="100000"/>
              </a:lnSpc>
              <a:spcBef>
                <a:spcPts val="0"/>
              </a:spcBef>
              <a:buFontTx/>
              <a:buChar char="-"/>
            </a:pPr>
            <a:r>
              <a:rPr lang="en-US" sz="1400" dirty="0">
                <a:solidFill>
                  <a:schemeClr val="tx1">
                    <a:lumMod val="65000"/>
                    <a:lumOff val="35000"/>
                  </a:schemeClr>
                </a:solidFill>
                <a:latin typeface="Abadi"/>
              </a:rPr>
              <a:t>Top 5 launch sites whose name begin with the string ‘CCA’,</a:t>
            </a:r>
          </a:p>
          <a:p>
            <a:pPr marL="457200" lvl="1">
              <a:lnSpc>
                <a:spcPct val="100000"/>
              </a:lnSpc>
              <a:spcBef>
                <a:spcPts val="0"/>
              </a:spcBef>
              <a:buFontTx/>
              <a:buChar char="-"/>
            </a:pPr>
            <a:r>
              <a:rPr lang="en-US" sz="1400" dirty="0">
                <a:solidFill>
                  <a:schemeClr val="tx1">
                    <a:lumMod val="65000"/>
                    <a:lumOff val="35000"/>
                  </a:schemeClr>
                </a:solidFill>
                <a:latin typeface="Abadi"/>
              </a:rPr>
              <a:t>Total payload mass carried by boosters launched by NASA (CRS),</a:t>
            </a:r>
          </a:p>
          <a:p>
            <a:pPr marL="457200" lvl="1">
              <a:lnSpc>
                <a:spcPct val="100000"/>
              </a:lnSpc>
              <a:spcBef>
                <a:spcPts val="0"/>
              </a:spcBef>
              <a:buFontTx/>
              <a:buChar char="-"/>
            </a:pPr>
            <a:r>
              <a:rPr lang="en-US" sz="1400" dirty="0">
                <a:solidFill>
                  <a:schemeClr val="tx1">
                    <a:lumMod val="65000"/>
                    <a:lumOff val="35000"/>
                  </a:schemeClr>
                </a:solidFill>
                <a:latin typeface="Abadi"/>
              </a:rPr>
              <a:t>Average payload mass carried by booster version F9 v1.1,</a:t>
            </a:r>
          </a:p>
          <a:p>
            <a:pPr marL="457200" lvl="1">
              <a:lnSpc>
                <a:spcPct val="100000"/>
              </a:lnSpc>
              <a:spcBef>
                <a:spcPts val="0"/>
              </a:spcBef>
              <a:buFontTx/>
              <a:buChar char="-"/>
            </a:pPr>
            <a:r>
              <a:rPr lang="en-US" sz="1400" dirty="0">
                <a:solidFill>
                  <a:schemeClr val="tx1">
                    <a:lumMod val="65000"/>
                    <a:lumOff val="35000"/>
                  </a:schemeClr>
                </a:solidFill>
                <a:latin typeface="Abadi"/>
              </a:rPr>
              <a:t>The date when the first successful landing outcome in ground pad was achieved,</a:t>
            </a:r>
          </a:p>
          <a:p>
            <a:pPr marL="457200" lvl="1">
              <a:lnSpc>
                <a:spcPct val="100000"/>
              </a:lnSpc>
              <a:spcBef>
                <a:spcPts val="0"/>
              </a:spcBef>
              <a:buFontTx/>
              <a:buChar char="-"/>
            </a:pPr>
            <a:r>
              <a:rPr lang="en-US" sz="1400" dirty="0">
                <a:solidFill>
                  <a:schemeClr val="tx1">
                    <a:lumMod val="65000"/>
                    <a:lumOff val="35000"/>
                  </a:schemeClr>
                </a:solidFill>
                <a:latin typeface="Abadi"/>
              </a:rPr>
              <a:t>Names of the boosters which have success in drone ship having payload mass between 4000 to 6000 kg</a:t>
            </a:r>
          </a:p>
          <a:p>
            <a:pPr marL="457200" lvl="1">
              <a:lnSpc>
                <a:spcPct val="100000"/>
              </a:lnSpc>
              <a:spcBef>
                <a:spcPts val="0"/>
              </a:spcBef>
              <a:buFontTx/>
              <a:buChar char="-"/>
            </a:pPr>
            <a:r>
              <a:rPr lang="en-US" sz="1400" dirty="0">
                <a:solidFill>
                  <a:schemeClr val="tx1">
                    <a:lumMod val="65000"/>
                    <a:lumOff val="35000"/>
                  </a:schemeClr>
                </a:solidFill>
                <a:latin typeface="Abadi"/>
              </a:rPr>
              <a:t>The total number of successful and failure mission outcomes,</a:t>
            </a:r>
          </a:p>
          <a:p>
            <a:pPr marL="457200" lvl="1">
              <a:lnSpc>
                <a:spcPct val="100000"/>
              </a:lnSpc>
              <a:spcBef>
                <a:spcPts val="0"/>
              </a:spcBef>
              <a:buFontTx/>
              <a:buChar char="-"/>
            </a:pPr>
            <a:r>
              <a:rPr lang="en-US" sz="1400" dirty="0">
                <a:solidFill>
                  <a:schemeClr val="tx1">
                    <a:lumMod val="65000"/>
                    <a:lumOff val="35000"/>
                  </a:schemeClr>
                </a:solidFill>
                <a:latin typeface="Abadi"/>
              </a:rPr>
              <a:t>Names of the booster versions which have carried the maximum payload mass,</a:t>
            </a:r>
          </a:p>
          <a:p>
            <a:pPr marL="457200" lvl="1">
              <a:lnSpc>
                <a:spcPct val="100000"/>
              </a:lnSpc>
              <a:spcBef>
                <a:spcPts val="0"/>
              </a:spcBef>
              <a:buFontTx/>
              <a:buChar char="-"/>
            </a:pPr>
            <a:r>
              <a:rPr lang="en-US" sz="1400" dirty="0">
                <a:solidFill>
                  <a:schemeClr val="tx1">
                    <a:lumMod val="65000"/>
                    <a:lumOff val="35000"/>
                  </a:schemeClr>
                </a:solidFill>
                <a:latin typeface="Abadi"/>
              </a:rPr>
              <a:t>Failed landing outcomes in drone ship, their booster versions and launch sites names for in year 2015,</a:t>
            </a:r>
          </a:p>
          <a:p>
            <a:pPr marL="457200" lvl="1">
              <a:lnSpc>
                <a:spcPct val="100000"/>
              </a:lnSpc>
              <a:spcBef>
                <a:spcPts val="0"/>
              </a:spcBef>
              <a:buFontTx/>
              <a:buChar char="-"/>
            </a:pPr>
            <a:r>
              <a:rPr lang="en-US" sz="1400" dirty="0">
                <a:solidFill>
                  <a:schemeClr val="tx1">
                    <a:lumMod val="65000"/>
                    <a:lumOff val="35000"/>
                  </a:schemeClr>
                </a:solidFill>
                <a:latin typeface="Abadi"/>
              </a:rPr>
              <a:t>The rank of the count of landing outcomes (such as failure(drone ship) or success (ground pad)) between the date 2010-06-04 to 2017-03-20.</a:t>
            </a:r>
          </a:p>
          <a:p>
            <a:pPr>
              <a:lnSpc>
                <a:spcPct val="100000"/>
              </a:lnSpc>
              <a:spcBef>
                <a:spcPts val="1400"/>
              </a:spcBef>
            </a:pPr>
            <a:r>
              <a:rPr lang="en-US" sz="2200" dirty="0">
                <a:latin typeface="Abadi"/>
              </a:rPr>
              <a:t>The link to the notebook is: </a:t>
            </a:r>
            <a:r>
              <a:rPr lang="en-US" sz="1800" dirty="0">
                <a:solidFill>
                  <a:srgbClr val="1C7DDB"/>
                </a:solidFill>
                <a:latin typeface="Abadi"/>
              </a:rPr>
              <a:t>https://github.com/nnrit7/Applied_Data_Science_Capstone/blob/main/4.%20EDA%20with%20SQL.ipynb</a:t>
            </a:r>
            <a:endParaRPr lang="en-US" sz="2200" dirty="0">
              <a:solidFill>
                <a:schemeClr val="accent3">
                  <a:lumMod val="25000"/>
                </a:schemeClr>
              </a:solidFill>
              <a:latin typeface="Abadi"/>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5703"/>
            <a:ext cx="5325990" cy="1933297"/>
          </a:xfrm>
          <a:prstGeom prst="rect">
            <a:avLst/>
          </a:prstGeom>
        </p:spPr>
        <p:txBody>
          <a:bodyPr lIns="91440" tIns="45720" rIns="91440" bIns="45720" anchor="t"/>
          <a:lstStyle/>
          <a:p>
            <a:r>
              <a:rPr lang="en-US" sz="2200" dirty="0">
                <a:latin typeface="Abadi"/>
              </a:rPr>
              <a:t>We explored the data by visualizing the relationship between flight number and launch Site, payload and launch site, success rate of each orbit type, flight number and orbit type, the launch success yearly trend. </a:t>
            </a:r>
            <a:endParaRPr lang="en-US" sz="22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ED4B642B-44C6-4AC9-A22B-B87B71DCEA95}"/>
              </a:ext>
            </a:extLst>
          </p:cNvPr>
          <p:cNvPicPr>
            <a:picLocks noChangeAspect="1"/>
          </p:cNvPicPr>
          <p:nvPr/>
        </p:nvPicPr>
        <p:blipFill>
          <a:blip r:embed="rId3"/>
          <a:stretch>
            <a:fillRect/>
          </a:stretch>
        </p:blipFill>
        <p:spPr>
          <a:xfrm>
            <a:off x="734028" y="3429000"/>
            <a:ext cx="5013618" cy="2882061"/>
          </a:xfrm>
          <a:prstGeom prst="rect">
            <a:avLst/>
          </a:prstGeom>
        </p:spPr>
      </p:pic>
      <p:pic>
        <p:nvPicPr>
          <p:cNvPr id="8" name="Picture 7">
            <a:extLst>
              <a:ext uri="{FF2B5EF4-FFF2-40B4-BE49-F238E27FC236}">
                <a16:creationId xmlns:a16="http://schemas.microsoft.com/office/drawing/2014/main" id="{228446D5-07F7-46C9-8B1B-5AFA957DD377}"/>
              </a:ext>
            </a:extLst>
          </p:cNvPr>
          <p:cNvPicPr>
            <a:picLocks noChangeAspect="1"/>
          </p:cNvPicPr>
          <p:nvPr/>
        </p:nvPicPr>
        <p:blipFill>
          <a:blip r:embed="rId4"/>
          <a:stretch>
            <a:fillRect/>
          </a:stretch>
        </p:blipFill>
        <p:spPr>
          <a:xfrm>
            <a:off x="5920007" y="1694056"/>
            <a:ext cx="5361972" cy="2882060"/>
          </a:xfrm>
          <a:prstGeom prst="rect">
            <a:avLst/>
          </a:prstGeom>
        </p:spPr>
      </p:pic>
      <p:sp>
        <p:nvSpPr>
          <p:cNvPr id="12" name="Content Placeholder 4">
            <a:extLst>
              <a:ext uri="{FF2B5EF4-FFF2-40B4-BE49-F238E27FC236}">
                <a16:creationId xmlns:a16="http://schemas.microsoft.com/office/drawing/2014/main" id="{752C4075-682C-4D92-B039-34A6CFA08A9D}"/>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The link to the notebook is: </a:t>
            </a:r>
            <a:r>
              <a:rPr lang="en-US" sz="1800" dirty="0">
                <a:solidFill>
                  <a:srgbClr val="1C7DDB"/>
                </a:solidFill>
                <a:latin typeface="Abadi" panose="020B0604020104020204" pitchFamily="34" charset="0"/>
              </a:rPr>
              <a:t>https://github.com/nnrit7/Applied_Data_Science_Capstone/blob/main/5.%20EDA%20with%20Data%20Visualization.ipynb</a:t>
            </a:r>
            <a:endParaRPr lang="en-US" sz="1800" dirty="0">
              <a:solidFill>
                <a:srgbClr val="FF0000"/>
              </a:solidFill>
            </a:endParaRP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71600"/>
            <a:ext cx="10515600" cy="4854792"/>
          </a:xfrm>
          <a:prstGeom prst="rect">
            <a:avLst/>
          </a:prstGeom>
        </p:spPr>
        <p:txBody>
          <a:bodyPr>
            <a:normAutofit lnSpcReduction="10000"/>
          </a:bodyPr>
          <a:lstStyle/>
          <a:p>
            <a:pPr>
              <a:lnSpc>
                <a:spcPct val="100000"/>
              </a:lnSpc>
              <a:spcBef>
                <a:spcPts val="1400"/>
              </a:spcBef>
            </a:pPr>
            <a:r>
              <a:rPr lang="en-US" sz="2200" dirty="0">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latin typeface="Abadi" panose="020B0604020104020204" pitchFamily="34" charset="0"/>
              </a:rPr>
              <a:t>We calculated the distances between a launch site to its proximities. We answered some question for instance:</a:t>
            </a:r>
          </a:p>
          <a:p>
            <a:pPr lvl="1">
              <a:lnSpc>
                <a:spcPct val="100000"/>
              </a:lnSpc>
              <a:buFontTx/>
              <a:buChar char="-"/>
            </a:pPr>
            <a:r>
              <a:rPr lang="en-US" sz="1400" dirty="0">
                <a:solidFill>
                  <a:schemeClr val="tx1">
                    <a:lumMod val="65000"/>
                    <a:lumOff val="35000"/>
                  </a:schemeClr>
                </a:solidFill>
                <a:latin typeface="Abadi" panose="020B0604020104020204" pitchFamily="34" charset="0"/>
              </a:rPr>
              <a:t>Are launch sites near railways, highways and coastlines?</a:t>
            </a:r>
          </a:p>
          <a:p>
            <a:pPr lvl="1">
              <a:lnSpc>
                <a:spcPct val="100000"/>
              </a:lnSpc>
              <a:buFontTx/>
              <a:buChar char="-"/>
            </a:pPr>
            <a:r>
              <a:rPr lang="en-US" sz="1400" dirty="0">
                <a:solidFill>
                  <a:schemeClr val="tx1">
                    <a:lumMod val="65000"/>
                    <a:lumOff val="35000"/>
                  </a:schemeClr>
                </a:solidFill>
                <a:latin typeface="Abadi" panose="020B0604020104020204" pitchFamily="34" charset="0"/>
              </a:rPr>
              <a:t>Do launch sites keep certain distance away from cities?</a:t>
            </a:r>
          </a:p>
          <a:p>
            <a:pPr>
              <a:lnSpc>
                <a:spcPct val="100000"/>
              </a:lnSpc>
              <a:spcBef>
                <a:spcPts val="1400"/>
              </a:spcBef>
            </a:pPr>
            <a:r>
              <a:rPr lang="en-US" sz="2200" dirty="0">
                <a:latin typeface="Abadi"/>
              </a:rPr>
              <a:t>The link to the notebook is: </a:t>
            </a:r>
            <a:r>
              <a:rPr lang="en-US" sz="1800" dirty="0">
                <a:solidFill>
                  <a:srgbClr val="1C7DDB"/>
                </a:solidFill>
                <a:latin typeface="Abadi"/>
              </a:rPr>
              <a:t>https://github.com/nnrit7/Applied_Data_Science_Capstone/blob/main/6.%20Interactive%20Visual%20Analytics%20with%20Folium%20Lab.ipynb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We built an interactive dashboard with </a:t>
            </a:r>
            <a:r>
              <a:rPr lang="en-US" sz="2200" dirty="0" err="1">
                <a:latin typeface="Abadi" panose="020B0604020104020204" pitchFamily="34" charset="0"/>
              </a:rPr>
              <a:t>Plotly</a:t>
            </a:r>
            <a:r>
              <a:rPr lang="en-US" sz="2200" dirty="0">
                <a:latin typeface="Abadi" panose="020B0604020104020204" pitchFamily="34" charset="0"/>
              </a:rPr>
              <a:t> dash.</a:t>
            </a:r>
          </a:p>
          <a:p>
            <a:pPr>
              <a:lnSpc>
                <a:spcPct val="100000"/>
              </a:lnSpc>
              <a:spcBef>
                <a:spcPts val="1400"/>
              </a:spcBef>
            </a:pPr>
            <a:r>
              <a:rPr lang="en-US" sz="2200" dirty="0">
                <a:latin typeface="Abadi" panose="020B0604020104020204" pitchFamily="34" charset="0"/>
              </a:rPr>
              <a:t>We plotted pie charts showing the total launches by a certain sites.</a:t>
            </a:r>
          </a:p>
          <a:p>
            <a:pPr>
              <a:lnSpc>
                <a:spcPct val="100000"/>
              </a:lnSpc>
              <a:spcBef>
                <a:spcPts val="1400"/>
              </a:spcBef>
            </a:pPr>
            <a:r>
              <a:rPr lang="en-US" sz="2200" dirty="0">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latin typeface="Abadi"/>
              </a:rPr>
              <a:t>The link to the notebook is: </a:t>
            </a:r>
            <a:r>
              <a:rPr lang="en-US" sz="1800" dirty="0">
                <a:solidFill>
                  <a:srgbClr val="1C7DDB"/>
                </a:solidFill>
                <a:latin typeface="Abadi"/>
              </a:rPr>
              <a:t>https://github.com/nnrit7/Applied_Data_Science_Capstone/blob/main/7.%20SpaceX%20Launch%20Records%20Dashboard%20App.py</a:t>
            </a:r>
            <a:endParaRPr lang="en-US" sz="1800" dirty="0">
              <a:solidFill>
                <a:srgbClr val="1C7DDB"/>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0585"/>
            <a:ext cx="10687962" cy="3375806"/>
          </a:xfrm>
          <a:prstGeom prst="rect">
            <a:avLst/>
          </a:prstGeom>
        </p:spPr>
        <p:txBody>
          <a:bodyPr>
            <a:normAutofit lnSpcReduction="10000"/>
          </a:bodyPr>
          <a:lstStyle/>
          <a:p>
            <a:pPr>
              <a:lnSpc>
                <a:spcPct val="100000"/>
              </a:lnSpc>
              <a:spcBef>
                <a:spcPts val="1400"/>
              </a:spcBef>
            </a:pPr>
            <a:r>
              <a:rPr lang="en-US" sz="2200" dirty="0">
                <a:latin typeface="Abadi" panose="020B0604020104020204" pitchFamily="34" charset="0"/>
              </a:rPr>
              <a:t>We loaded the data using </a:t>
            </a:r>
            <a:r>
              <a:rPr lang="en-US" sz="2200" dirty="0" err="1">
                <a:latin typeface="Abadi" panose="020B0604020104020204" pitchFamily="34" charset="0"/>
              </a:rPr>
              <a:t>numpy</a:t>
            </a:r>
            <a:r>
              <a:rPr lang="en-US" sz="2200" dirty="0">
                <a:latin typeface="Abadi" panose="020B0604020104020204" pitchFamily="34" charset="0"/>
              </a:rPr>
              <a:t> and pandas, transformed the data, split our data into training and testing. Then we built different machine learning models and tune different hyperparameters using </a:t>
            </a:r>
            <a:r>
              <a:rPr lang="en-US" sz="2200" dirty="0" err="1">
                <a:latin typeface="Abadi" panose="020B0604020104020204" pitchFamily="34" charset="0"/>
              </a:rPr>
              <a:t>GridSearchCV</a:t>
            </a:r>
            <a:r>
              <a:rPr lang="en-US" sz="2200" dirty="0">
                <a:latin typeface="Abadi" panose="020B0604020104020204" pitchFamily="34" charset="0"/>
              </a:rPr>
              <a:t>. We used accuracy as the metric for our model, improved the model using feature engineering and algorithm tuning.</a:t>
            </a:r>
          </a:p>
          <a:p>
            <a:pPr>
              <a:lnSpc>
                <a:spcPct val="100000"/>
              </a:lnSpc>
              <a:spcBef>
                <a:spcPts val="1400"/>
              </a:spcBef>
            </a:pPr>
            <a:r>
              <a:rPr lang="en-US" sz="2200" dirty="0">
                <a:latin typeface="Abadi" panose="020B0604020104020204" pitchFamily="34" charset="0"/>
              </a:rPr>
              <a:t>After comparing four classification models (Logistic Regression, Support Vector Machine, Decision Tree Classifier and K-Nearest neighbors) we found the best performing classification model.</a:t>
            </a:r>
          </a:p>
          <a:p>
            <a:pPr>
              <a:lnSpc>
                <a:spcPct val="100000"/>
              </a:lnSpc>
              <a:spcBef>
                <a:spcPts val="1400"/>
              </a:spcBef>
            </a:pPr>
            <a:r>
              <a:rPr lang="en-US" sz="2200" dirty="0">
                <a:latin typeface="Abadi"/>
              </a:rPr>
              <a:t>The link to the notebook is: </a:t>
            </a:r>
            <a:r>
              <a:rPr lang="en-US" sz="1800" dirty="0">
                <a:solidFill>
                  <a:srgbClr val="1C7DDB"/>
                </a:solidFill>
                <a:latin typeface="Abadi"/>
              </a:rPr>
              <a:t>https://github.com/nnrit7/Applied_Data_Science_Capstone/blob/main/8.%20Machine%20Learning%20Prediction.ipynb</a:t>
            </a:r>
            <a:endParaRPr lang="en-US" sz="18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87089286-4E9E-4165-8329-2C4E7CF124F8}"/>
              </a:ext>
            </a:extLst>
          </p:cNvPr>
          <p:cNvPicPr>
            <a:picLocks noChangeAspect="1"/>
          </p:cNvPicPr>
          <p:nvPr/>
        </p:nvPicPr>
        <p:blipFill>
          <a:blip r:embed="rId3"/>
          <a:stretch>
            <a:fillRect/>
          </a:stretch>
        </p:blipFill>
        <p:spPr>
          <a:xfrm>
            <a:off x="1548115" y="4796390"/>
            <a:ext cx="9403895" cy="1630821"/>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65514"/>
            <a:ext cx="10444486" cy="476169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Exploratory data analysis results:</a:t>
            </a:r>
            <a:endParaRPr lang="en-US" sz="1800" dirty="0">
              <a:solidFill>
                <a:schemeClr val="tx1"/>
              </a:solidFill>
              <a:latin typeface="Abadi" panose="020B0604020104020204" pitchFamily="34" charset="0"/>
            </a:endParaRPr>
          </a:p>
          <a:p>
            <a:pPr lvl="1">
              <a:lnSpc>
                <a:spcPct val="100000"/>
              </a:lnSpc>
              <a:spcBef>
                <a:spcPts val="1400"/>
              </a:spcBef>
            </a:pPr>
            <a:r>
              <a:rPr lang="en-US" sz="1800" b="0" i="0" u="none" strike="noStrike" baseline="0" dirty="0">
                <a:solidFill>
                  <a:schemeClr val="tx1">
                    <a:lumMod val="65000"/>
                    <a:lumOff val="35000"/>
                  </a:schemeClr>
                </a:solidFill>
                <a:latin typeface="Abadi" panose="020B0604020104020204" pitchFamily="34" charset="0"/>
              </a:rPr>
              <a:t>SpaceX uses 4 different launch sites;</a:t>
            </a:r>
          </a:p>
          <a:p>
            <a:pPr lvl="1">
              <a:lnSpc>
                <a:spcPct val="100000"/>
              </a:lnSpc>
              <a:spcBef>
                <a:spcPts val="1400"/>
              </a:spcBef>
            </a:pPr>
            <a:r>
              <a:rPr lang="en-US" sz="1800" b="0" i="0" u="none" strike="noStrike" baseline="0" dirty="0">
                <a:solidFill>
                  <a:schemeClr val="tx1">
                    <a:lumMod val="65000"/>
                    <a:lumOff val="35000"/>
                  </a:schemeClr>
                </a:solidFill>
                <a:latin typeface="Abadi" panose="020B0604020104020204" pitchFamily="34" charset="0"/>
              </a:rPr>
              <a:t>The first launches were done to SpaceX itself and NASA;</a:t>
            </a:r>
          </a:p>
          <a:p>
            <a:pPr lvl="1">
              <a:lnSpc>
                <a:spcPct val="100000"/>
              </a:lnSpc>
              <a:spcBef>
                <a:spcPts val="1400"/>
              </a:spcBef>
            </a:pPr>
            <a:r>
              <a:rPr lang="en-US" sz="1800" b="0" i="0" u="none" strike="noStrike" baseline="0" dirty="0">
                <a:solidFill>
                  <a:schemeClr val="tx1">
                    <a:lumMod val="65000"/>
                    <a:lumOff val="35000"/>
                  </a:schemeClr>
                </a:solidFill>
                <a:latin typeface="Abadi" panose="020B0604020104020204" pitchFamily="34" charset="0"/>
              </a:rPr>
              <a:t>The average payload of F9 v1.1 booster is 2,928 kg;</a:t>
            </a:r>
          </a:p>
          <a:p>
            <a:pPr lvl="1">
              <a:lnSpc>
                <a:spcPct val="100000"/>
              </a:lnSpc>
              <a:spcBef>
                <a:spcPts val="1400"/>
              </a:spcBef>
            </a:pPr>
            <a:r>
              <a:rPr lang="en-US" sz="1800" b="0" i="0" u="none" strike="noStrike" baseline="0" dirty="0">
                <a:solidFill>
                  <a:schemeClr val="tx1">
                    <a:lumMod val="65000"/>
                    <a:lumOff val="35000"/>
                  </a:schemeClr>
                </a:solidFill>
                <a:latin typeface="Abadi" panose="020B0604020104020204" pitchFamily="34" charset="0"/>
              </a:rPr>
              <a:t>The first success landing outcome happened in 2015 fiver year after the first launch;</a:t>
            </a:r>
          </a:p>
          <a:p>
            <a:pPr lvl="1">
              <a:lnSpc>
                <a:spcPct val="100000"/>
              </a:lnSpc>
              <a:spcBef>
                <a:spcPts val="1400"/>
              </a:spcBef>
            </a:pPr>
            <a:r>
              <a:rPr lang="en-US" sz="1800" b="0" i="0" u="none" strike="noStrike" baseline="0" dirty="0">
                <a:solidFill>
                  <a:schemeClr val="tx1">
                    <a:lumMod val="65000"/>
                    <a:lumOff val="35000"/>
                  </a:schemeClr>
                </a:solidFill>
                <a:latin typeface="Abadi" panose="020B0604020104020204" pitchFamily="34" charset="0"/>
              </a:rPr>
              <a:t>Many Falcon 9 booster versions were successful at landing in drone ships having payload above the average;</a:t>
            </a:r>
          </a:p>
          <a:p>
            <a:pPr lvl="1">
              <a:lnSpc>
                <a:spcPct val="100000"/>
              </a:lnSpc>
              <a:spcBef>
                <a:spcPts val="1400"/>
              </a:spcBef>
            </a:pPr>
            <a:r>
              <a:rPr lang="en-US" sz="1800" b="0" i="0" u="none" strike="noStrike" baseline="0" dirty="0">
                <a:solidFill>
                  <a:schemeClr val="tx1">
                    <a:lumMod val="65000"/>
                    <a:lumOff val="35000"/>
                  </a:schemeClr>
                </a:solidFill>
                <a:latin typeface="Abadi" panose="020B0604020104020204" pitchFamily="34" charset="0"/>
              </a:rPr>
              <a:t>Almost 100% of mission outcomes were successful;</a:t>
            </a:r>
          </a:p>
          <a:p>
            <a:pPr lvl="1">
              <a:lnSpc>
                <a:spcPct val="100000"/>
              </a:lnSpc>
              <a:spcBef>
                <a:spcPts val="1400"/>
              </a:spcBef>
            </a:pPr>
            <a:r>
              <a:rPr lang="en-US" sz="1800" b="0" i="0" u="none" strike="noStrike" baseline="0" dirty="0">
                <a:solidFill>
                  <a:schemeClr val="tx1">
                    <a:lumMod val="65000"/>
                    <a:lumOff val="35000"/>
                  </a:schemeClr>
                </a:solidFill>
                <a:latin typeface="Abadi" panose="020B0604020104020204" pitchFamily="34" charset="0"/>
              </a:rPr>
              <a:t>Two booster versions failed at landing in drone ships in 2015: F9 v1.1 B1012 and F9 v1.1 B1015;</a:t>
            </a:r>
          </a:p>
          <a:p>
            <a:pPr marL="457200" lvl="1" indent="0">
              <a:lnSpc>
                <a:spcPct val="100000"/>
              </a:lnSpc>
              <a:buNone/>
            </a:pPr>
            <a:endParaRPr lang="en-US" sz="1800" dirty="0">
              <a:solidFill>
                <a:schemeClr val="tx1">
                  <a:lumMod val="65000"/>
                  <a:lumOff val="35000"/>
                </a:schemeClr>
              </a:solidFill>
              <a:latin typeface="Abadi" panose="020B0604020104020204" pitchFamily="34" charset="0"/>
            </a:endParaRPr>
          </a:p>
          <a:p>
            <a:pPr lvl="1">
              <a:lnSpc>
                <a:spcPct val="100000"/>
              </a:lnSpc>
            </a:pPr>
            <a:r>
              <a:rPr lang="en-US" sz="1800" b="0" i="0" u="none" strike="noStrike" baseline="0" dirty="0">
                <a:solidFill>
                  <a:schemeClr val="tx1">
                    <a:lumMod val="65000"/>
                    <a:lumOff val="35000"/>
                  </a:schemeClr>
                </a:solidFill>
                <a:latin typeface="Abadi" panose="020B0604020104020204" pitchFamily="34" charset="0"/>
              </a:rPr>
              <a:t>The number of landing outcomes became as better as years passed.</a:t>
            </a: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endParaRPr lang="en-US" sz="1400" b="0" i="0" u="none" strike="noStrike" baseline="0" dirty="0">
              <a:solidFill>
                <a:srgbClr val="292929"/>
              </a:solidFill>
              <a:latin typeface="Abadi" panose="020B0604020104020204" pitchFamily="34" charset="0"/>
            </a:endParaRPr>
          </a:p>
          <a:p>
            <a:pPr lvl="1"/>
            <a:endParaRPr lang="en-US" sz="1000" b="0" i="0" u="none" strike="noStrike" baseline="0" dirty="0">
              <a:solidFill>
                <a:srgbClr val="292929"/>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65514"/>
            <a:ext cx="10444486" cy="4761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Interactive data analysis results:</a:t>
            </a:r>
            <a:endParaRPr lang="en-US" sz="1800" dirty="0">
              <a:solidFill>
                <a:schemeClr val="tx1"/>
              </a:solidFill>
              <a:latin typeface="Abadi" panose="020B0604020104020204" pitchFamily="34" charset="0"/>
            </a:endParaRP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Launch sites are far away from localities but highway and railway is present for communication.</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Launch sites are use to be in safety places like near sea and have a good logistic infrastructure around.</a:t>
            </a:r>
          </a:p>
          <a:p>
            <a:pPr lvl="1">
              <a:lnSpc>
                <a:spcPct val="100000"/>
              </a:lnSpc>
              <a:spcBef>
                <a:spcPts val="1400"/>
              </a:spcBef>
            </a:pPr>
            <a:r>
              <a:rPr lang="en-US" sz="1800" b="0" i="0" u="none" strike="noStrike" baseline="0" dirty="0">
                <a:solidFill>
                  <a:schemeClr val="tx1">
                    <a:lumMod val="65000"/>
                    <a:lumOff val="35000"/>
                  </a:schemeClr>
                </a:solidFill>
                <a:latin typeface="Abadi" panose="020B0604020104020204" pitchFamily="34" charset="0"/>
              </a:rPr>
              <a:t>Most launches happens at east coast launch sites.</a:t>
            </a: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endParaRPr lang="en-US" sz="1400" b="0" i="0" u="none" strike="noStrike" baseline="0" dirty="0">
              <a:solidFill>
                <a:srgbClr val="292929"/>
              </a:solidFill>
              <a:latin typeface="Abadi" panose="020B0604020104020204" pitchFamily="34" charset="0"/>
            </a:endParaRPr>
          </a:p>
          <a:p>
            <a:pPr lvl="1"/>
            <a:endParaRPr lang="en-US" sz="1000" b="0" i="0" u="none" strike="noStrike" baseline="0" dirty="0">
              <a:solidFill>
                <a:srgbClr val="292929"/>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08B2F4CE-A833-4A0A-8E37-96F4FF68D38B}"/>
              </a:ext>
            </a:extLst>
          </p:cNvPr>
          <p:cNvPicPr>
            <a:picLocks noChangeAspect="1"/>
          </p:cNvPicPr>
          <p:nvPr/>
        </p:nvPicPr>
        <p:blipFill>
          <a:blip r:embed="rId4"/>
          <a:stretch>
            <a:fillRect/>
          </a:stretch>
        </p:blipFill>
        <p:spPr>
          <a:xfrm>
            <a:off x="906389" y="3823243"/>
            <a:ext cx="4896003" cy="2738486"/>
          </a:xfrm>
          <a:prstGeom prst="rect">
            <a:avLst/>
          </a:prstGeom>
        </p:spPr>
      </p:pic>
    </p:spTree>
    <p:extLst>
      <p:ext uri="{BB962C8B-B14F-4D97-AF65-F5344CB8AC3E}">
        <p14:creationId xmlns:p14="http://schemas.microsoft.com/office/powerpoint/2010/main" val="205710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a:rPr>
              <a:t>Executive Summary</a:t>
            </a:r>
          </a:p>
          <a:p>
            <a:pPr>
              <a:lnSpc>
                <a:spcPct val="100000"/>
              </a:lnSpc>
              <a:spcBef>
                <a:spcPts val="1400"/>
              </a:spcBef>
            </a:pPr>
            <a:r>
              <a:rPr lang="en-US" sz="2200" dirty="0">
                <a:solidFill>
                  <a:schemeClr val="tx1"/>
                </a:solidFill>
                <a:latin typeface="Abadi"/>
              </a:rPr>
              <a:t>Introduction</a:t>
            </a:r>
          </a:p>
          <a:p>
            <a:pPr>
              <a:lnSpc>
                <a:spcPct val="100000"/>
              </a:lnSpc>
              <a:spcBef>
                <a:spcPts val="1400"/>
              </a:spcBef>
            </a:pPr>
            <a:r>
              <a:rPr lang="en-US" sz="2200" dirty="0">
                <a:solidFill>
                  <a:schemeClr val="tx1"/>
                </a:solidFill>
                <a:latin typeface="Abadi"/>
              </a:rPr>
              <a:t>Methodology</a:t>
            </a:r>
          </a:p>
          <a:p>
            <a:pPr>
              <a:lnSpc>
                <a:spcPct val="100000"/>
              </a:lnSpc>
              <a:spcBef>
                <a:spcPts val="1400"/>
              </a:spcBef>
            </a:pPr>
            <a:r>
              <a:rPr lang="en-US" sz="2200" dirty="0">
                <a:solidFill>
                  <a:schemeClr val="tx1"/>
                </a:solidFill>
                <a:latin typeface="Abadi"/>
              </a:rPr>
              <a:t>Results</a:t>
            </a:r>
          </a:p>
          <a:p>
            <a:pPr>
              <a:lnSpc>
                <a:spcPct val="100000"/>
              </a:lnSpc>
              <a:spcBef>
                <a:spcPts val="1400"/>
              </a:spcBef>
            </a:pPr>
            <a:r>
              <a:rPr lang="en-US" sz="2200" dirty="0">
                <a:solidFill>
                  <a:schemeClr val="tx1"/>
                </a:solidFill>
                <a:latin typeface="Abadi"/>
              </a:rPr>
              <a:t>Conclusion</a:t>
            </a:r>
          </a:p>
          <a:p>
            <a:pPr>
              <a:lnSpc>
                <a:spcPct val="100000"/>
              </a:lnSpc>
              <a:spcBef>
                <a:spcPts val="1400"/>
              </a:spcBef>
            </a:pPr>
            <a:r>
              <a:rPr lang="en-US" sz="2200" dirty="0">
                <a:solidFill>
                  <a:schemeClr val="tx1"/>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50428"/>
            <a:ext cx="10444486" cy="49767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Predictive data analysis results:</a:t>
            </a:r>
            <a:endParaRPr lang="en-US" sz="1800" dirty="0">
              <a:solidFill>
                <a:schemeClr val="tx1"/>
              </a:solidFill>
              <a:latin typeface="Abadi" panose="020B0604020104020204" pitchFamily="34" charset="0"/>
            </a:endParaRP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Amongst all models that we tested Decision Tree Classifier is came out as best model to predict successful landings having accuracy over 87% and accuracy for test over 83%.</a:t>
            </a:r>
            <a:endParaRPr lang="en-US" sz="1800" b="0" i="0" u="none" strike="noStrike" baseline="0" dirty="0">
              <a:solidFill>
                <a:schemeClr val="tx1">
                  <a:lumMod val="65000"/>
                  <a:lumOff val="35000"/>
                </a:schemeClr>
              </a:solidFill>
              <a:latin typeface="Abadi" panose="020B0604020104020204" pitchFamily="34" charset="0"/>
            </a:endParaRP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lnSpc>
                <a:spcPct val="100000"/>
              </a:lnSpc>
              <a:spcBef>
                <a:spcPts val="1400"/>
              </a:spcBef>
            </a:pPr>
            <a:endParaRPr lang="en-US" sz="1800" b="0" i="0" u="none" strike="noStrike" baseline="0" dirty="0">
              <a:solidFill>
                <a:srgbClr val="000000"/>
              </a:solidFill>
              <a:latin typeface="Abadi" panose="020B0604020104020204" pitchFamily="34" charset="0"/>
            </a:endParaRPr>
          </a:p>
          <a:p>
            <a:pPr lvl="1"/>
            <a:endParaRPr lang="en-US" sz="1400" b="0" i="0" u="none" strike="noStrike" baseline="0" dirty="0">
              <a:solidFill>
                <a:srgbClr val="292929"/>
              </a:solidFill>
              <a:latin typeface="Abadi" panose="020B0604020104020204" pitchFamily="34" charset="0"/>
            </a:endParaRPr>
          </a:p>
          <a:p>
            <a:pPr lvl="1"/>
            <a:endParaRPr lang="en-US" sz="1000" b="0" i="0" u="none" strike="noStrike" baseline="0" dirty="0">
              <a:solidFill>
                <a:srgbClr val="292929"/>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 name="Picture 9">
            <a:extLst>
              <a:ext uri="{FF2B5EF4-FFF2-40B4-BE49-F238E27FC236}">
                <a16:creationId xmlns:a16="http://schemas.microsoft.com/office/drawing/2014/main" id="{4F2D54B6-ED32-4EDF-B4CF-B74DBFBACB01}"/>
              </a:ext>
            </a:extLst>
          </p:cNvPr>
          <p:cNvPicPr>
            <a:picLocks noChangeAspect="1"/>
          </p:cNvPicPr>
          <p:nvPr/>
        </p:nvPicPr>
        <p:blipFill>
          <a:blip r:embed="rId4"/>
          <a:srcRect/>
          <a:stretch/>
        </p:blipFill>
        <p:spPr>
          <a:xfrm>
            <a:off x="5845899" y="2861532"/>
            <a:ext cx="4903350" cy="3531428"/>
          </a:xfrm>
          <a:prstGeom prst="rect">
            <a:avLst/>
          </a:prstGeom>
        </p:spPr>
      </p:pic>
      <p:pic>
        <p:nvPicPr>
          <p:cNvPr id="12" name="Picture 11">
            <a:extLst>
              <a:ext uri="{FF2B5EF4-FFF2-40B4-BE49-F238E27FC236}">
                <a16:creationId xmlns:a16="http://schemas.microsoft.com/office/drawing/2014/main" id="{74508BA7-0458-4F47-8F00-C3FFE8495214}"/>
              </a:ext>
            </a:extLst>
          </p:cNvPr>
          <p:cNvPicPr>
            <a:picLocks noChangeAspect="1"/>
          </p:cNvPicPr>
          <p:nvPr/>
        </p:nvPicPr>
        <p:blipFill>
          <a:blip r:embed="rId5"/>
          <a:stretch>
            <a:fillRect/>
          </a:stretch>
        </p:blipFill>
        <p:spPr>
          <a:xfrm>
            <a:off x="906389" y="2914293"/>
            <a:ext cx="4549102" cy="3512918"/>
          </a:xfrm>
          <a:prstGeom prst="rect">
            <a:avLst/>
          </a:prstGeom>
        </p:spPr>
      </p:pic>
    </p:spTree>
    <p:extLst>
      <p:ext uri="{BB962C8B-B14F-4D97-AF65-F5344CB8AC3E}">
        <p14:creationId xmlns:p14="http://schemas.microsoft.com/office/powerpoint/2010/main" val="426602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18557"/>
            <a:ext cx="10592999" cy="4350431"/>
          </a:xfrm>
          <a:prstGeom prst="rect">
            <a:avLst/>
          </a:prstGeom>
        </p:spPr>
        <p:txBody>
          <a:bodyPr>
            <a:normAutofit/>
          </a:bodyPr>
          <a:lstStyle/>
          <a:p>
            <a:r>
              <a:rPr lang="en-US" sz="2200" b="0" i="0" u="none" strike="noStrike" baseline="0" dirty="0">
                <a:latin typeface="Abadi" panose="020B0604020104020204" pitchFamily="34" charset="0"/>
              </a:rPr>
              <a:t>According to the plot below, it’s possible to verify that the best launch site nowadays is CCAF5 SLC 40, where most of recent launches were successful.</a:t>
            </a:r>
          </a:p>
          <a:p>
            <a:r>
              <a:rPr lang="en-US" sz="2200" b="0" i="0" u="none" strike="noStrike" baseline="0" dirty="0">
                <a:latin typeface="Abadi" panose="020B0604020104020204" pitchFamily="34" charset="0"/>
              </a:rPr>
              <a:t>In second place VAFB SLC 4E and third place KSC LC 39A.</a:t>
            </a:r>
          </a:p>
          <a:p>
            <a:r>
              <a:rPr lang="en-US" sz="2200" b="0" i="0" u="none" strike="noStrike" baseline="0" dirty="0">
                <a:latin typeface="Abadi" panose="020B0604020104020204" pitchFamily="34" charset="0"/>
              </a:rPr>
              <a:t>It’s also possible to see that the general success rate improved over time.</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54E8FF5-19B6-4410-8807-FAC18AF2CD28}"/>
              </a:ext>
            </a:extLst>
          </p:cNvPr>
          <p:cNvPicPr>
            <a:picLocks noChangeAspect="1"/>
          </p:cNvPicPr>
          <p:nvPr/>
        </p:nvPicPr>
        <p:blipFill>
          <a:blip r:embed="rId3"/>
          <a:stretch>
            <a:fillRect/>
          </a:stretch>
        </p:blipFill>
        <p:spPr>
          <a:xfrm>
            <a:off x="734028" y="3298372"/>
            <a:ext cx="10723943" cy="300147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67543"/>
            <a:ext cx="10687962" cy="4313802"/>
          </a:xfrm>
          <a:prstGeom prst="rect">
            <a:avLst/>
          </a:prstGeom>
        </p:spPr>
        <p:txBody>
          <a:bodyPr>
            <a:normAutofit/>
          </a:bodyPr>
          <a:lstStyle/>
          <a:p>
            <a:r>
              <a:rPr lang="en-US" sz="2200" b="0" i="0" u="none" strike="noStrike" baseline="0" dirty="0">
                <a:latin typeface="Abadi" panose="020B0604020104020204" pitchFamily="34" charset="0"/>
              </a:rPr>
              <a:t>According to the plot below, payloads over 9,000kg (about the weight of a school bus) have excellent success rate.</a:t>
            </a:r>
          </a:p>
          <a:p>
            <a:r>
              <a:rPr lang="en-US" sz="2200" b="0" i="0" u="none" strike="noStrike" baseline="0" dirty="0">
                <a:latin typeface="Abadi" panose="020B0604020104020204" pitchFamily="34" charset="0"/>
              </a:rPr>
              <a:t>Payloads over 12,000kg seems to be possible only on CCAFS SLC 40 and KSC LC 39A launch sites.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C1072E5-4B8E-4102-8206-923C93FB5A94}"/>
              </a:ext>
            </a:extLst>
          </p:cNvPr>
          <p:cNvPicPr>
            <a:picLocks noChangeAspect="1"/>
          </p:cNvPicPr>
          <p:nvPr/>
        </p:nvPicPr>
        <p:blipFill>
          <a:blip r:embed="rId3"/>
          <a:stretch>
            <a:fillRect/>
          </a:stretch>
        </p:blipFill>
        <p:spPr>
          <a:xfrm>
            <a:off x="734028" y="3069772"/>
            <a:ext cx="10723944" cy="29558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32857"/>
            <a:ext cx="3704018" cy="4794354"/>
          </a:xfrm>
          <a:prstGeom prst="rect">
            <a:avLst/>
          </a:prstGeom>
        </p:spPr>
        <p:txBody>
          <a:bodyPr>
            <a:normAutofit/>
          </a:bodyPr>
          <a:lstStyle/>
          <a:p>
            <a:pPr>
              <a:lnSpc>
                <a:spcPct val="100000"/>
              </a:lnSpc>
              <a:spcBef>
                <a:spcPts val="1400"/>
              </a:spcBef>
            </a:pPr>
            <a:r>
              <a:rPr lang="en-US" sz="2200" b="0" i="0" u="none" strike="noStrike" baseline="0" dirty="0">
                <a:latin typeface="Abadi" panose="020B0604020104020204" pitchFamily="34" charset="0"/>
              </a:rPr>
              <a:t>According to the plot beside, </a:t>
            </a:r>
            <a:r>
              <a:rPr lang="en-CA" sz="2200" b="0" i="0" u="none" strike="noStrike" baseline="0" dirty="0">
                <a:latin typeface="Abadi" panose="020B0604020104020204" pitchFamily="34" charset="0"/>
              </a:rPr>
              <a:t>t</a:t>
            </a:r>
            <a:r>
              <a:rPr lang="en-CA" sz="2200" dirty="0">
                <a:latin typeface="Abadi" panose="020B0604020104020204" pitchFamily="34" charset="0"/>
              </a:rPr>
              <a:t>he biggest success rates happens to orbits as:</a:t>
            </a:r>
          </a:p>
          <a:p>
            <a:pPr lvl="1">
              <a:lnSpc>
                <a:spcPct val="100000"/>
              </a:lnSpc>
              <a:spcBef>
                <a:spcPts val="1400"/>
              </a:spcBef>
            </a:pPr>
            <a:r>
              <a:rPr lang="en-CA" sz="1800" dirty="0">
                <a:solidFill>
                  <a:schemeClr val="tx1">
                    <a:lumMod val="65000"/>
                    <a:lumOff val="35000"/>
                  </a:schemeClr>
                </a:solidFill>
                <a:latin typeface="Abadi" panose="020B0604020104020204" pitchFamily="34" charset="0"/>
              </a:rPr>
              <a:t>ES-L1</a:t>
            </a:r>
          </a:p>
          <a:p>
            <a:pPr lvl="1">
              <a:lnSpc>
                <a:spcPct val="100000"/>
              </a:lnSpc>
              <a:spcBef>
                <a:spcPts val="1400"/>
              </a:spcBef>
            </a:pPr>
            <a:r>
              <a:rPr lang="en-CA" sz="1800" dirty="0">
                <a:solidFill>
                  <a:schemeClr val="tx1">
                    <a:lumMod val="65000"/>
                    <a:lumOff val="35000"/>
                  </a:schemeClr>
                </a:solidFill>
                <a:latin typeface="Abadi" panose="020B0604020104020204" pitchFamily="34" charset="0"/>
              </a:rPr>
              <a:t>GEO</a:t>
            </a:r>
          </a:p>
          <a:p>
            <a:pPr lvl="1">
              <a:lnSpc>
                <a:spcPct val="100000"/>
              </a:lnSpc>
              <a:spcBef>
                <a:spcPts val="1400"/>
              </a:spcBef>
            </a:pPr>
            <a:r>
              <a:rPr lang="en-CA" sz="1800" dirty="0">
                <a:solidFill>
                  <a:schemeClr val="tx1">
                    <a:lumMod val="65000"/>
                    <a:lumOff val="35000"/>
                  </a:schemeClr>
                </a:solidFill>
                <a:latin typeface="Abadi" panose="020B0604020104020204" pitchFamily="34" charset="0"/>
              </a:rPr>
              <a:t>HEO</a:t>
            </a:r>
          </a:p>
          <a:p>
            <a:pPr lvl="1">
              <a:lnSpc>
                <a:spcPct val="100000"/>
              </a:lnSpc>
              <a:spcBef>
                <a:spcPts val="1400"/>
              </a:spcBef>
            </a:pPr>
            <a:r>
              <a:rPr lang="en-CA" sz="1800" dirty="0">
                <a:solidFill>
                  <a:schemeClr val="tx1">
                    <a:lumMod val="65000"/>
                    <a:lumOff val="35000"/>
                  </a:schemeClr>
                </a:solidFill>
                <a:latin typeface="Abadi" panose="020B0604020104020204" pitchFamily="34" charset="0"/>
              </a:rPr>
              <a:t>SSO</a:t>
            </a:r>
            <a:endParaRPr lang="en-US" sz="1800" dirty="0">
              <a:solidFill>
                <a:schemeClr val="tx1">
                  <a:lumMod val="65000"/>
                  <a:lumOff val="3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Followed by orbits as:</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VLEO (above 80%)</a:t>
            </a:r>
          </a:p>
          <a:p>
            <a:pPr lvl="1">
              <a:lnSpc>
                <a:spcPct val="100000"/>
              </a:lnSpc>
              <a:spcBef>
                <a:spcPts val="1400"/>
              </a:spcBef>
            </a:pPr>
            <a:r>
              <a:rPr lang="en-US" sz="1800" dirty="0">
                <a:solidFill>
                  <a:schemeClr val="tx1">
                    <a:lumMod val="65000"/>
                    <a:lumOff val="35000"/>
                  </a:schemeClr>
                </a:solidFill>
                <a:latin typeface="Abadi" panose="020B0604020104020204" pitchFamily="34" charset="0"/>
              </a:rPr>
              <a:t>LFO (above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7FEF4D3-9EFB-49FF-AC2D-12446ECB635C}"/>
              </a:ext>
            </a:extLst>
          </p:cNvPr>
          <p:cNvPicPr>
            <a:picLocks noChangeAspect="1"/>
          </p:cNvPicPr>
          <p:nvPr/>
        </p:nvPicPr>
        <p:blipFill>
          <a:blip r:embed="rId3"/>
          <a:stretch>
            <a:fillRect/>
          </a:stretch>
        </p:blipFill>
        <p:spPr>
          <a:xfrm>
            <a:off x="4294415" y="1483509"/>
            <a:ext cx="7163558" cy="45420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83871"/>
            <a:ext cx="10515600" cy="4297473"/>
          </a:xfrm>
          <a:prstGeom prst="rect">
            <a:avLst/>
          </a:prstGeom>
        </p:spPr>
        <p:txBody>
          <a:bodyPr>
            <a:normAutofit/>
          </a:bodyPr>
          <a:lstStyle/>
          <a:p>
            <a:r>
              <a:rPr lang="en-US" sz="2200" b="0" i="0" u="none" strike="noStrike" baseline="0" dirty="0">
                <a:latin typeface="Abadi" panose="020B0604020104020204" pitchFamily="34" charset="0"/>
              </a:rPr>
              <a:t>Apparently from to the plot below, success rate improved over time to all orbits.</a:t>
            </a:r>
          </a:p>
          <a:p>
            <a:r>
              <a:rPr lang="en-US" sz="2200" b="0" i="0" u="none" strike="noStrike" baseline="0" dirty="0">
                <a:latin typeface="Abadi" panose="020B0604020104020204" pitchFamily="34" charset="0"/>
              </a:rPr>
              <a:t>VLEO orbit seems a new business opportunity, due to recent increase of its frequency.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BCFED9A-B66B-4CC2-9877-05260350A99D}"/>
              </a:ext>
            </a:extLst>
          </p:cNvPr>
          <p:cNvPicPr>
            <a:picLocks noChangeAspect="1"/>
          </p:cNvPicPr>
          <p:nvPr/>
        </p:nvPicPr>
        <p:blipFill>
          <a:blip r:embed="rId3"/>
          <a:stretch>
            <a:fillRect/>
          </a:stretch>
        </p:blipFill>
        <p:spPr>
          <a:xfrm>
            <a:off x="734028" y="3039842"/>
            <a:ext cx="10723944" cy="28415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16529"/>
            <a:ext cx="10515599" cy="4605595"/>
          </a:xfrm>
          <a:prstGeom prst="rect">
            <a:avLst/>
          </a:prstGeom>
        </p:spPr>
        <p:txBody>
          <a:bodyPr>
            <a:normAutofit/>
          </a:bodyPr>
          <a:lstStyle/>
          <a:p>
            <a:r>
              <a:rPr lang="en-US" sz="2200" b="0" i="0" u="none" strike="noStrike" baseline="0" dirty="0">
                <a:latin typeface="Abadi" panose="020B0604020104020204" pitchFamily="34" charset="0"/>
              </a:rPr>
              <a:t>Apparently from to the plot below, there is no relation between payload and success rate to orbit GTO.</a:t>
            </a:r>
          </a:p>
          <a:p>
            <a:r>
              <a:rPr lang="en-US" sz="2200" b="0" i="0" u="none" strike="noStrike" baseline="0" dirty="0">
                <a:latin typeface="Abadi" panose="020B0604020104020204" pitchFamily="34" charset="0"/>
              </a:rPr>
              <a:t>ISS orbit has the widest range of payload and a good rate of success.</a:t>
            </a:r>
          </a:p>
          <a:p>
            <a:r>
              <a:rPr lang="en-US" sz="2200" b="0" i="0" u="none" strike="noStrike" baseline="0" dirty="0">
                <a:latin typeface="Abadi" panose="020B0604020104020204" pitchFamily="34" charset="0"/>
              </a:rPr>
              <a:t>There are few launches to the orbits SO and GEO.</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C95E77E-F250-4266-9C6A-853C7245102B}"/>
              </a:ext>
            </a:extLst>
          </p:cNvPr>
          <p:cNvPicPr>
            <a:picLocks noChangeAspect="1"/>
          </p:cNvPicPr>
          <p:nvPr/>
        </p:nvPicPr>
        <p:blipFill>
          <a:blip r:embed="rId3"/>
          <a:stretch>
            <a:fillRect/>
          </a:stretch>
        </p:blipFill>
        <p:spPr>
          <a:xfrm>
            <a:off x="734027" y="3298980"/>
            <a:ext cx="10723945" cy="292314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83871"/>
            <a:ext cx="3622376" cy="4441702"/>
          </a:xfrm>
          <a:prstGeom prst="rect">
            <a:avLst/>
          </a:prstGeom>
        </p:spPr>
        <p:txBody>
          <a:bodyPr>
            <a:normAutofit/>
          </a:bodyPr>
          <a:lstStyle/>
          <a:p>
            <a:r>
              <a:rPr lang="en-US" sz="2200" dirty="0">
                <a:latin typeface="Abadi" panose="020B0604020104020204" pitchFamily="34" charset="0"/>
              </a:rPr>
              <a:t>According to the plot beside, s</a:t>
            </a:r>
            <a:r>
              <a:rPr lang="en-US" sz="2200" b="0" i="0" u="none" strike="noStrike" baseline="0" dirty="0">
                <a:latin typeface="Abadi" panose="020B0604020104020204" pitchFamily="34" charset="0"/>
              </a:rPr>
              <a:t>uccess rate started increasing from 2013 and kept until 2020.</a:t>
            </a:r>
          </a:p>
          <a:p>
            <a:r>
              <a:rPr lang="en-US" sz="2200" b="0" i="0" u="none" strike="noStrike" baseline="0" dirty="0">
                <a:latin typeface="Abadi" panose="020B0604020104020204" pitchFamily="34" charset="0"/>
              </a:rPr>
              <a:t>It seems that the first three years were a period of adjusts and improvement of technology.</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8" name="Picture 7">
            <a:extLst>
              <a:ext uri="{FF2B5EF4-FFF2-40B4-BE49-F238E27FC236}">
                <a16:creationId xmlns:a16="http://schemas.microsoft.com/office/drawing/2014/main" id="{FFDDA5AF-ED06-4CDF-A291-62293BA83139}"/>
              </a:ext>
            </a:extLst>
          </p:cNvPr>
          <p:cNvPicPr>
            <a:picLocks noChangeAspect="1"/>
          </p:cNvPicPr>
          <p:nvPr/>
        </p:nvPicPr>
        <p:blipFill>
          <a:blip r:embed="rId4"/>
          <a:stretch>
            <a:fillRect/>
          </a:stretch>
        </p:blipFill>
        <p:spPr>
          <a:xfrm>
            <a:off x="4392387" y="1583871"/>
            <a:ext cx="7065585" cy="444170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9571"/>
            <a:ext cx="9745589" cy="4707392"/>
          </a:xfrm>
          <a:prstGeom prst="rect">
            <a:avLst/>
          </a:prstGeom>
        </p:spPr>
        <p:txBody>
          <a:bodyPr>
            <a:normAutofit/>
          </a:bodyPr>
          <a:lstStyle/>
          <a:p>
            <a:r>
              <a:rPr lang="en-US" sz="2200" b="0" i="0" u="none" strike="noStrike" baseline="0" dirty="0">
                <a:latin typeface="Abadi" panose="020B0604020104020204" pitchFamily="34" charset="0"/>
              </a:rPr>
              <a:t>According to data, there are four launch sites:</a:t>
            </a:r>
          </a:p>
          <a:p>
            <a:pPr algn="l"/>
            <a:endParaRPr lang="en-US" sz="2200" b="0" i="0" u="none" strike="noStrike" baseline="0" dirty="0">
              <a:latin typeface="Abadi" panose="020B0604020104020204" pitchFamily="34" charset="0"/>
            </a:endParaRPr>
          </a:p>
          <a:p>
            <a:endParaRPr lang="en-US" sz="2200" dirty="0">
              <a:latin typeface="Abadi" panose="020B0604020104020204" pitchFamily="34" charset="0"/>
            </a:endParaRPr>
          </a:p>
          <a:p>
            <a:endParaRPr lang="en-US" sz="2200" b="0" i="0" u="none" strike="noStrike" baseline="0" dirty="0">
              <a:latin typeface="Abadi" panose="020B0604020104020204" pitchFamily="34" charset="0"/>
            </a:endParaRPr>
          </a:p>
          <a:p>
            <a:endParaRPr lang="en-US" sz="2200" dirty="0">
              <a:latin typeface="Abadi" panose="020B0604020104020204" pitchFamily="34" charset="0"/>
            </a:endParaRPr>
          </a:p>
          <a:p>
            <a:endParaRPr lang="en-US" sz="2200" b="0" i="0" u="none" strike="noStrike" baseline="0" dirty="0">
              <a:latin typeface="Abadi" panose="020B0604020104020204" pitchFamily="34" charset="0"/>
            </a:endParaRPr>
          </a:p>
          <a:p>
            <a:pPr marL="0" indent="0">
              <a:buNone/>
            </a:pPr>
            <a:endParaRPr lang="en-US" sz="2200" b="0" i="0" u="none" strike="noStrike" baseline="0" dirty="0">
              <a:latin typeface="Abadi" panose="020B0604020104020204" pitchFamily="34" charset="0"/>
            </a:endParaRPr>
          </a:p>
          <a:p>
            <a:endParaRPr lang="en-US" sz="2200" b="0" i="0" u="none" strike="noStrike" baseline="0" dirty="0">
              <a:latin typeface="Abadi" panose="020B0604020104020204" pitchFamily="34" charset="0"/>
            </a:endParaRPr>
          </a:p>
          <a:p>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They are obtained by selecting unique occurrences of “</a:t>
            </a:r>
            <a:r>
              <a:rPr lang="en-US" sz="2200" dirty="0" err="1">
                <a:latin typeface="Abadi" panose="020B0604020104020204" pitchFamily="34" charset="0"/>
              </a:rPr>
              <a:t>L</a:t>
            </a:r>
            <a:r>
              <a:rPr lang="en-US" sz="2200" b="0" i="0" u="none" strike="noStrike" baseline="0" dirty="0" err="1">
                <a:latin typeface="Abadi" panose="020B0604020104020204" pitchFamily="34" charset="0"/>
              </a:rPr>
              <a:t>aunch_Site</a:t>
            </a:r>
            <a:r>
              <a:rPr lang="en-US" sz="2200" b="0" i="0" u="none" strike="noStrike" baseline="0" dirty="0">
                <a:latin typeface="Abadi" panose="020B0604020104020204" pitchFamily="34" charset="0"/>
              </a:rPr>
              <a:t>” values from the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032D441-9158-4CD9-B702-A576DFE40A3E}"/>
              </a:ext>
            </a:extLst>
          </p:cNvPr>
          <p:cNvPicPr>
            <a:picLocks noChangeAspect="1"/>
          </p:cNvPicPr>
          <p:nvPr/>
        </p:nvPicPr>
        <p:blipFill rotWithShape="1">
          <a:blip r:embed="rId3"/>
          <a:srcRect r="29856" b="9203"/>
          <a:stretch/>
        </p:blipFill>
        <p:spPr>
          <a:xfrm>
            <a:off x="1110344" y="2117272"/>
            <a:ext cx="2302327" cy="298024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914"/>
            <a:ext cx="10687962" cy="5176157"/>
          </a:xfrm>
          <a:prstGeom prst="rect">
            <a:avLst/>
          </a:prstGeom>
        </p:spPr>
        <p:txBody>
          <a:bodyPr>
            <a:normAutofit/>
          </a:bodyPr>
          <a:lstStyle/>
          <a:p>
            <a:r>
              <a:rPr lang="en-US" sz="2200" b="0" i="0" u="none" strike="noStrike" baseline="0" dirty="0">
                <a:latin typeface="Abadi" panose="020B0604020104020204" pitchFamily="34" charset="0"/>
              </a:rPr>
              <a:t>5 records where launch sites begin with ‘CCA’:</a:t>
            </a:r>
          </a:p>
          <a:p>
            <a:endParaRPr lang="en-US" sz="2200" dirty="0">
              <a:latin typeface="Abadi" panose="020B0604020104020204" pitchFamily="34" charset="0"/>
            </a:endParaRPr>
          </a:p>
          <a:p>
            <a:endParaRPr lang="en-US" sz="2200" b="0" i="0" u="none" strike="noStrike" baseline="0" dirty="0">
              <a:latin typeface="Abadi" panose="020B0604020104020204" pitchFamily="34" charset="0"/>
            </a:endParaRPr>
          </a:p>
          <a:p>
            <a:endParaRPr lang="en-US" sz="2200" dirty="0">
              <a:latin typeface="Abadi" panose="020B0604020104020204" pitchFamily="34" charset="0"/>
            </a:endParaRPr>
          </a:p>
          <a:p>
            <a:endParaRPr lang="en-US" sz="2200" b="0" i="0" u="none" strike="noStrike" baseline="0" dirty="0">
              <a:latin typeface="Abadi" panose="020B0604020104020204" pitchFamily="34" charset="0"/>
            </a:endParaRPr>
          </a:p>
          <a:p>
            <a:endParaRPr lang="en-US" sz="2200" dirty="0">
              <a:latin typeface="Abadi" panose="020B0604020104020204" pitchFamily="34" charset="0"/>
            </a:endParaRPr>
          </a:p>
          <a:p>
            <a:endParaRPr lang="en-US" sz="2200" b="0" i="0" u="none" strike="noStrike" baseline="0" dirty="0">
              <a:latin typeface="Abadi" panose="020B0604020104020204" pitchFamily="34" charset="0"/>
            </a:endParaRPr>
          </a:p>
          <a:p>
            <a:endParaRPr lang="en-US" sz="2200" dirty="0">
              <a:latin typeface="Abadi" panose="020B0604020104020204" pitchFamily="34" charset="0"/>
            </a:endParaRPr>
          </a:p>
          <a:p>
            <a:pPr marL="0" indent="0">
              <a:buNone/>
            </a:pPr>
            <a:endParaRPr lang="en-US" sz="2200" b="0" i="0" u="none" strike="noStrike" baseline="0" dirty="0">
              <a:latin typeface="Abadi" panose="020B0604020104020204" pitchFamily="34" charset="0"/>
            </a:endParaRPr>
          </a:p>
          <a:p>
            <a:pPr marL="0" indent="0">
              <a:buNone/>
            </a:pPr>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Here we can see five samples of Cape Canaveral launches.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CF77135-CC5C-46AB-ACC6-82ECA4024002}"/>
              </a:ext>
            </a:extLst>
          </p:cNvPr>
          <p:cNvPicPr>
            <a:picLocks noChangeAspect="1"/>
          </p:cNvPicPr>
          <p:nvPr/>
        </p:nvPicPr>
        <p:blipFill>
          <a:blip r:embed="rId3"/>
          <a:stretch>
            <a:fillRect/>
          </a:stretch>
        </p:blipFill>
        <p:spPr>
          <a:xfrm>
            <a:off x="770011" y="2399967"/>
            <a:ext cx="10651979" cy="258665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3</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408386"/>
            <a:ext cx="10687960" cy="512904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lumMod val="95000"/>
                    <a:lumOff val="5000"/>
                  </a:schemeClr>
                </a:solidFill>
                <a:latin typeface="Abadi" panose="020B0604020104020204" pitchFamily="34" charset="0"/>
              </a:rPr>
              <a:t>Summary of </a:t>
            </a:r>
            <a:r>
              <a:rPr lang="en-US" sz="2200" dirty="0">
                <a:solidFill>
                  <a:schemeClr val="tx1"/>
                </a:solidFill>
                <a:latin typeface="Abadi" panose="020B0604020104020204" pitchFamily="34" charset="0"/>
              </a:rPr>
              <a:t>methodologies:</a:t>
            </a:r>
          </a:p>
          <a:p>
            <a:pPr lvl="1">
              <a:lnSpc>
                <a:spcPct val="100000"/>
              </a:lnSpc>
              <a:spcBef>
                <a:spcPts val="1000"/>
              </a:spcBef>
              <a:buFontTx/>
              <a:buChar char="-"/>
            </a:pPr>
            <a:r>
              <a:rPr lang="en-US" sz="1600" dirty="0">
                <a:solidFill>
                  <a:schemeClr val="tx1">
                    <a:lumMod val="65000"/>
                    <a:lumOff val="35000"/>
                  </a:schemeClr>
                </a:solidFill>
                <a:latin typeface="Abadi" panose="020B0604020104020204" pitchFamily="34" charset="0"/>
              </a:rPr>
              <a:t>Data Collection through API(mainly SpaceX API)</a:t>
            </a:r>
          </a:p>
          <a:p>
            <a:pPr lvl="1">
              <a:lnSpc>
                <a:spcPct val="100000"/>
              </a:lnSpc>
              <a:spcBef>
                <a:spcPts val="1000"/>
              </a:spcBef>
              <a:buFontTx/>
              <a:buChar char="-"/>
            </a:pPr>
            <a:r>
              <a:rPr lang="en-US" sz="1600" dirty="0">
                <a:solidFill>
                  <a:schemeClr val="tx1">
                    <a:lumMod val="65000"/>
                    <a:lumOff val="35000"/>
                  </a:schemeClr>
                </a:solidFill>
                <a:latin typeface="Abadi" panose="020B0604020104020204" pitchFamily="34" charset="0"/>
              </a:rPr>
              <a:t>Data Collection with Web Scraping</a:t>
            </a:r>
          </a:p>
          <a:p>
            <a:pPr lvl="1">
              <a:lnSpc>
                <a:spcPct val="100000"/>
              </a:lnSpc>
              <a:spcBef>
                <a:spcPts val="1000"/>
              </a:spcBef>
              <a:buFontTx/>
              <a:buChar char="-"/>
            </a:pPr>
            <a:r>
              <a:rPr lang="en-US" sz="1600" dirty="0">
                <a:solidFill>
                  <a:schemeClr val="tx1">
                    <a:lumMod val="65000"/>
                    <a:lumOff val="35000"/>
                  </a:schemeClr>
                </a:solidFill>
                <a:latin typeface="Abadi" panose="020B0604020104020204" pitchFamily="34" charset="0"/>
              </a:rPr>
              <a:t>Data Wrangling</a:t>
            </a:r>
          </a:p>
          <a:p>
            <a:pPr lvl="1">
              <a:lnSpc>
                <a:spcPct val="100000"/>
              </a:lnSpc>
              <a:spcBef>
                <a:spcPts val="1000"/>
              </a:spcBef>
              <a:buFontTx/>
              <a:buChar char="-"/>
            </a:pPr>
            <a:r>
              <a:rPr lang="en-US" sz="1600" dirty="0">
                <a:solidFill>
                  <a:schemeClr val="tx1">
                    <a:lumMod val="65000"/>
                    <a:lumOff val="35000"/>
                  </a:schemeClr>
                </a:solidFill>
                <a:latin typeface="Abadi" panose="020B0604020104020204" pitchFamily="34" charset="0"/>
              </a:rPr>
              <a:t>Exploratory Data Analysis(EDA) with SQL</a:t>
            </a:r>
          </a:p>
          <a:p>
            <a:pPr lvl="1">
              <a:lnSpc>
                <a:spcPct val="100000"/>
              </a:lnSpc>
              <a:spcBef>
                <a:spcPts val="1000"/>
              </a:spcBef>
              <a:buFontTx/>
              <a:buChar char="-"/>
            </a:pPr>
            <a:r>
              <a:rPr lang="en-US" sz="1600" dirty="0">
                <a:solidFill>
                  <a:schemeClr val="tx1">
                    <a:lumMod val="65000"/>
                    <a:lumOff val="35000"/>
                  </a:schemeClr>
                </a:solidFill>
                <a:latin typeface="Abadi" panose="020B0604020104020204" pitchFamily="34" charset="0"/>
              </a:rPr>
              <a:t>Exploratory Data Analysis(EDA) with Data Visualization</a:t>
            </a:r>
          </a:p>
          <a:p>
            <a:pPr lvl="1">
              <a:lnSpc>
                <a:spcPct val="100000"/>
              </a:lnSpc>
              <a:spcBef>
                <a:spcPts val="1000"/>
              </a:spcBef>
              <a:buFontTx/>
              <a:buChar char="-"/>
            </a:pPr>
            <a:r>
              <a:rPr lang="en-US" sz="1600" dirty="0">
                <a:solidFill>
                  <a:schemeClr val="tx1">
                    <a:lumMod val="65000"/>
                    <a:lumOff val="35000"/>
                  </a:schemeClr>
                </a:solidFill>
                <a:latin typeface="Abadi" panose="020B0604020104020204" pitchFamily="34" charset="0"/>
              </a:rPr>
              <a:t>Interactive Visual Analytics with Folium</a:t>
            </a:r>
          </a:p>
          <a:p>
            <a:pPr lvl="1">
              <a:lnSpc>
                <a:spcPct val="100000"/>
              </a:lnSpc>
              <a:spcBef>
                <a:spcPts val="1000"/>
              </a:spcBef>
              <a:buFontTx/>
              <a:buChar char="-"/>
            </a:pPr>
            <a:r>
              <a:rPr lang="en-US" sz="1600" dirty="0">
                <a:solidFill>
                  <a:schemeClr val="tx1">
                    <a:lumMod val="65000"/>
                    <a:lumOff val="35000"/>
                  </a:schemeClr>
                </a:solidFill>
                <a:latin typeface="Abadi" panose="020B0604020104020204" pitchFamily="34" charset="0"/>
              </a:rPr>
              <a:t>Dashboard with </a:t>
            </a:r>
            <a:r>
              <a:rPr lang="en-US" sz="1600" dirty="0" err="1">
                <a:solidFill>
                  <a:schemeClr val="tx1">
                    <a:lumMod val="65000"/>
                    <a:lumOff val="35000"/>
                  </a:schemeClr>
                </a:solidFill>
                <a:latin typeface="Abadi" panose="020B0604020104020204" pitchFamily="34" charset="0"/>
              </a:rPr>
              <a:t>Plotly</a:t>
            </a:r>
            <a:r>
              <a:rPr lang="en-US" sz="1600" dirty="0">
                <a:solidFill>
                  <a:schemeClr val="tx1">
                    <a:lumMod val="65000"/>
                    <a:lumOff val="35000"/>
                  </a:schemeClr>
                </a:solidFill>
                <a:latin typeface="Abadi" panose="020B0604020104020204" pitchFamily="34" charset="0"/>
              </a:rPr>
              <a:t> Dash</a:t>
            </a:r>
          </a:p>
          <a:p>
            <a:pPr lvl="1">
              <a:lnSpc>
                <a:spcPct val="100000"/>
              </a:lnSpc>
              <a:spcBef>
                <a:spcPts val="1000"/>
              </a:spcBef>
              <a:buFontTx/>
              <a:buChar char="-"/>
            </a:pPr>
            <a:r>
              <a:rPr lang="en-US" sz="1600" dirty="0">
                <a:solidFill>
                  <a:schemeClr val="tx1">
                    <a:lumMod val="65000"/>
                    <a:lumOff val="3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tx1">
                    <a:lumMod val="95000"/>
                    <a:lumOff val="5000"/>
                  </a:schemeClr>
                </a:solidFill>
                <a:latin typeface="Abadi" panose="020B0604020104020204" pitchFamily="34" charset="0"/>
              </a:rPr>
              <a:t>Summary of all results:</a:t>
            </a:r>
            <a:endParaRPr lang="en-US" sz="1800" dirty="0">
              <a:solidFill>
                <a:schemeClr val="tx1">
                  <a:lumMod val="95000"/>
                  <a:lumOff val="5000"/>
                </a:schemeClr>
              </a:solidFill>
              <a:latin typeface="Abadi" panose="020B0604020104020204" pitchFamily="34" charset="0"/>
            </a:endParaRPr>
          </a:p>
          <a:p>
            <a:pPr lvl="1">
              <a:lnSpc>
                <a:spcPct val="100000"/>
              </a:lnSpc>
              <a:spcBef>
                <a:spcPts val="1000"/>
              </a:spcBef>
              <a:buFontTx/>
              <a:buChar char="-"/>
            </a:pPr>
            <a:r>
              <a:rPr lang="en-US" sz="1600" dirty="0">
                <a:solidFill>
                  <a:schemeClr val="tx1">
                    <a:lumMod val="65000"/>
                    <a:lumOff val="35000"/>
                  </a:schemeClr>
                </a:solidFill>
                <a:latin typeface="Abadi" panose="020B0604020104020204" pitchFamily="34" charset="0"/>
              </a:rPr>
              <a:t>Exploratory Data Analysis result</a:t>
            </a:r>
          </a:p>
          <a:p>
            <a:pPr lvl="1">
              <a:lnSpc>
                <a:spcPct val="100000"/>
              </a:lnSpc>
              <a:spcBef>
                <a:spcPts val="1000"/>
              </a:spcBef>
              <a:buFontTx/>
              <a:buChar char="-"/>
            </a:pPr>
            <a:r>
              <a:rPr lang="en-US" sz="1600" dirty="0">
                <a:solidFill>
                  <a:schemeClr val="tx1">
                    <a:lumMod val="65000"/>
                    <a:lumOff val="35000"/>
                  </a:schemeClr>
                </a:solidFill>
                <a:latin typeface="Abadi" panose="020B0604020104020204" pitchFamily="34" charset="0"/>
              </a:rPr>
              <a:t>Interactive analytics in screenshots</a:t>
            </a:r>
          </a:p>
          <a:p>
            <a:pPr lvl="1">
              <a:lnSpc>
                <a:spcPct val="100000"/>
              </a:lnSpc>
              <a:spcBef>
                <a:spcPts val="1000"/>
              </a:spcBef>
              <a:buFontTx/>
              <a:buChar char="-"/>
            </a:pPr>
            <a:r>
              <a:rPr lang="en-US" sz="1600" dirty="0">
                <a:solidFill>
                  <a:schemeClr val="tx1">
                    <a:lumMod val="65000"/>
                    <a:lumOff val="35000"/>
                  </a:schemeClr>
                </a:solidFill>
                <a:latin typeface="Abadi" panose="020B0604020104020204" pitchFamily="34" charset="0"/>
              </a:rPr>
              <a:t>Predictive Analytics result</a:t>
            </a:r>
            <a:endParaRPr lang="en-US" sz="1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5900"/>
            <a:ext cx="9745589" cy="4691063"/>
          </a:xfrm>
          <a:prstGeom prst="rect">
            <a:avLst/>
          </a:prstGeom>
        </p:spPr>
        <p:txBody>
          <a:bodyPr>
            <a:normAutofit/>
          </a:bodyPr>
          <a:lstStyle/>
          <a:p>
            <a:r>
              <a:rPr lang="en-US" sz="2200" b="0" i="0" u="none" strike="noStrike" baseline="0" dirty="0">
                <a:latin typeface="Abadi" panose="020B0604020104020204" pitchFamily="34" charset="0"/>
              </a:rPr>
              <a:t>Total payload carried by boosters from NASA:</a:t>
            </a:r>
          </a:p>
          <a:p>
            <a:endParaRPr lang="en-US" sz="2200" dirty="0">
              <a:latin typeface="Abadi" panose="020B0604020104020204" pitchFamily="34" charset="0"/>
            </a:endParaRPr>
          </a:p>
          <a:p>
            <a:endParaRPr lang="en-US" sz="2200" b="0" i="0" u="none" strike="noStrike" baseline="0" dirty="0">
              <a:latin typeface="Abadi" panose="020B0604020104020204" pitchFamily="34" charset="0"/>
            </a:endParaRPr>
          </a:p>
          <a:p>
            <a:endParaRPr lang="en-US" sz="2200" dirty="0">
              <a:latin typeface="Abadi" panose="020B0604020104020204" pitchFamily="34" charset="0"/>
            </a:endParaRPr>
          </a:p>
          <a:p>
            <a:endParaRPr lang="en-US" sz="2200" b="0" i="0" u="none" strike="noStrike" baseline="0" dirty="0">
              <a:latin typeface="Abadi" panose="020B0604020104020204" pitchFamily="34" charset="0"/>
            </a:endParaRPr>
          </a:p>
          <a:p>
            <a:endParaRPr lang="en-US" sz="2200" dirty="0">
              <a:latin typeface="Abadi" panose="020B0604020104020204" pitchFamily="34" charset="0"/>
            </a:endParaRPr>
          </a:p>
          <a:p>
            <a:pPr marL="0" indent="0">
              <a:buNone/>
            </a:pPr>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Total payload calculated above, by summing all payloads whose codes contain ‘CRS’, which corresponds to NASA.</a:t>
            </a:r>
          </a:p>
          <a:p>
            <a:endParaRPr lang="en-US" sz="1800" b="0" i="0" u="none" strike="noStrike" baseline="0" dirty="0">
              <a:solidFill>
                <a:srgbClr val="292929"/>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1E6D941-3700-40B4-BC17-AB1B7DDAF40D}"/>
              </a:ext>
            </a:extLst>
          </p:cNvPr>
          <p:cNvPicPr>
            <a:picLocks noChangeAspect="1"/>
          </p:cNvPicPr>
          <p:nvPr/>
        </p:nvPicPr>
        <p:blipFill>
          <a:blip r:embed="rId3"/>
          <a:stretch>
            <a:fillRect/>
          </a:stretch>
        </p:blipFill>
        <p:spPr>
          <a:xfrm>
            <a:off x="1117889" y="2416655"/>
            <a:ext cx="3857861" cy="152190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7929"/>
            <a:ext cx="9745589" cy="4789034"/>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Average payload mass carried by booster version F9 v1.1:</a:t>
            </a:r>
          </a:p>
          <a:p>
            <a:pPr>
              <a:lnSpc>
                <a:spcPct val="100000"/>
              </a:lnSpc>
              <a:spcBef>
                <a:spcPts val="1400"/>
              </a:spcBef>
            </a:pPr>
            <a:endParaRPr lang="en-US" sz="2200" b="0" i="0" u="none" strike="noStrike" baseline="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2200" b="0" i="0" u="none" strike="noStrike" baseline="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marL="0" indent="0">
              <a:lnSpc>
                <a:spcPct val="100000"/>
              </a:lnSpc>
              <a:spcBef>
                <a:spcPts val="1400"/>
              </a:spcBef>
              <a:buNone/>
            </a:pPr>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Filtering data by the booster version above and calculating the average payload mass we obtained the value of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15FBB90-C29A-44A2-8FD8-84D9C2485DDF}"/>
              </a:ext>
            </a:extLst>
          </p:cNvPr>
          <p:cNvPicPr>
            <a:picLocks noChangeAspect="1"/>
          </p:cNvPicPr>
          <p:nvPr/>
        </p:nvPicPr>
        <p:blipFill>
          <a:blip r:embed="rId3"/>
          <a:stretch>
            <a:fillRect/>
          </a:stretch>
        </p:blipFill>
        <p:spPr>
          <a:xfrm>
            <a:off x="1106999" y="2362492"/>
            <a:ext cx="4216116" cy="14526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8557"/>
            <a:ext cx="9745589" cy="4658406"/>
          </a:xfrm>
          <a:prstGeom prst="rect">
            <a:avLst/>
          </a:prstGeom>
        </p:spPr>
        <p:txBody>
          <a:bodyPr lIns="91440" tIns="45720" rIns="91440" bIns="45720" anchor="t">
            <a:normAutofit/>
          </a:bodyPr>
          <a:lstStyle/>
          <a:p>
            <a:pPr>
              <a:lnSpc>
                <a:spcPct val="100000"/>
              </a:lnSpc>
              <a:spcBef>
                <a:spcPts val="1400"/>
              </a:spcBef>
            </a:pPr>
            <a:r>
              <a:rPr lang="en-US" sz="2200" dirty="0">
                <a:latin typeface="Abadi"/>
              </a:rPr>
              <a:t>First successful landing outcome on ground pad:</a:t>
            </a:r>
          </a:p>
          <a:p>
            <a:pPr marL="0" indent="0">
              <a:lnSpc>
                <a:spcPct val="100000"/>
              </a:lnSpc>
              <a:spcBef>
                <a:spcPts val="1400"/>
              </a:spcBef>
              <a:buNone/>
            </a:pPr>
            <a:endParaRPr lang="en-US" dirty="0"/>
          </a:p>
          <a:p>
            <a:pPr marL="0" indent="0">
              <a:lnSpc>
                <a:spcPct val="100000"/>
              </a:lnSpc>
              <a:spcBef>
                <a:spcPts val="1400"/>
              </a:spcBef>
              <a:buNone/>
            </a:pPr>
            <a:endParaRPr lang="en-US" sz="1800" b="0" i="0" u="none" strike="noStrike" baseline="0" dirty="0">
              <a:latin typeface="Abadi" panose="020B0604020104020204" pitchFamily="34" charset="0"/>
            </a:endParaRPr>
          </a:p>
          <a:p>
            <a:pPr marL="0" indent="0">
              <a:lnSpc>
                <a:spcPct val="100000"/>
              </a:lnSpc>
              <a:spcBef>
                <a:spcPts val="1400"/>
              </a:spcBef>
              <a:buNone/>
            </a:pPr>
            <a:endParaRPr lang="en-US" sz="1800" dirty="0">
              <a:latin typeface="Abadi" panose="020B0604020104020204" pitchFamily="34" charset="0"/>
            </a:endParaRPr>
          </a:p>
          <a:p>
            <a:pPr marL="0" indent="0">
              <a:lnSpc>
                <a:spcPct val="100000"/>
              </a:lnSpc>
              <a:spcBef>
                <a:spcPts val="1400"/>
              </a:spcBef>
              <a:buNone/>
            </a:pPr>
            <a:endParaRPr lang="en-US" sz="1800" b="0" i="0" u="none" strike="noStrike" baseline="0" dirty="0">
              <a:latin typeface="Abadi" panose="020B0604020104020204" pitchFamily="34" charset="0"/>
            </a:endParaRPr>
          </a:p>
          <a:p>
            <a:pPr marL="0" indent="0">
              <a:lnSpc>
                <a:spcPct val="100000"/>
              </a:lnSpc>
              <a:spcBef>
                <a:spcPts val="1400"/>
              </a:spcBef>
              <a:buNone/>
            </a:pPr>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By filtering data by successful landing outcome on ground pad and getting the minimum value for date it’s possible to identify the first occurrence, that happened on 12/22/2015.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30068F6F-8292-4F9C-AF85-8E4EE00DF5F7}"/>
              </a:ext>
            </a:extLst>
          </p:cNvPr>
          <p:cNvPicPr>
            <a:picLocks noChangeAspect="1"/>
          </p:cNvPicPr>
          <p:nvPr/>
        </p:nvPicPr>
        <p:blipFill>
          <a:blip r:embed="rId3"/>
          <a:stretch>
            <a:fillRect/>
          </a:stretch>
        </p:blipFill>
        <p:spPr>
          <a:xfrm>
            <a:off x="1039155" y="2537145"/>
            <a:ext cx="4102919" cy="12779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3242"/>
            <a:ext cx="9745589" cy="5094515"/>
          </a:xfrm>
          <a:prstGeom prst="rect">
            <a:avLst/>
          </a:prstGeom>
        </p:spPr>
        <p:txBody>
          <a:bodyPr lIns="91440" tIns="45720" rIns="91440" bIns="45720" anchor="t">
            <a:normAutofit/>
          </a:bodyPr>
          <a:lstStyle/>
          <a:p>
            <a:pPr>
              <a:lnSpc>
                <a:spcPct val="100000"/>
              </a:lnSpc>
              <a:spcBef>
                <a:spcPts val="1400"/>
              </a:spcBef>
            </a:pPr>
            <a:r>
              <a:rPr lang="en-US" sz="2200" dirty="0">
                <a:latin typeface="Abadi"/>
              </a:rPr>
              <a:t>List of the boosters which have successfully landed on drone ship and had payload mass greater than 4000 but less than 6000:</a:t>
            </a:r>
            <a:endParaRPr lang="en-US" sz="220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marL="0" indent="0">
              <a:lnSpc>
                <a:spcPct val="100000"/>
              </a:lnSpc>
              <a:spcBef>
                <a:spcPts val="1400"/>
              </a:spcBef>
              <a:buNone/>
            </a:pPr>
            <a:endParaRPr lang="en-US" sz="220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marL="0" indent="0" algn="l">
              <a:buNone/>
            </a:pPr>
            <a:endParaRPr lang="en-US" sz="18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Selecting distinct booster versions according to the filters above, these 4 are the result.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5407221-EB30-48D2-83C9-619B72EB26D3}"/>
              </a:ext>
            </a:extLst>
          </p:cNvPr>
          <p:cNvPicPr>
            <a:picLocks noChangeAspect="1"/>
          </p:cNvPicPr>
          <p:nvPr/>
        </p:nvPicPr>
        <p:blipFill>
          <a:blip r:embed="rId3"/>
          <a:stretch>
            <a:fillRect/>
          </a:stretch>
        </p:blipFill>
        <p:spPr>
          <a:xfrm>
            <a:off x="1084070" y="2449287"/>
            <a:ext cx="2736816" cy="30175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3243"/>
            <a:ext cx="9745589" cy="4723720"/>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Number of successful and failure mission outcomes:</a:t>
            </a:r>
          </a:p>
          <a:p>
            <a:pPr>
              <a:lnSpc>
                <a:spcPct val="100000"/>
              </a:lnSpc>
              <a:spcBef>
                <a:spcPts val="1400"/>
              </a:spcBef>
            </a:pPr>
            <a:endParaRPr lang="en-US" sz="2200" b="0" i="0" u="none" strike="noStrike" baseline="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2200" b="0" i="0" u="none" strike="noStrike" baseline="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marL="0" indent="0">
              <a:lnSpc>
                <a:spcPct val="100000"/>
              </a:lnSpc>
              <a:spcBef>
                <a:spcPts val="1400"/>
              </a:spcBef>
              <a:buNone/>
            </a:pPr>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Grouping mission outcomes and counting records for each group led us to the summary above.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957CF26-2A7D-42CA-88EB-79DC1944AF6C}"/>
              </a:ext>
            </a:extLst>
          </p:cNvPr>
          <p:cNvPicPr>
            <a:picLocks noChangeAspect="1"/>
          </p:cNvPicPr>
          <p:nvPr/>
        </p:nvPicPr>
        <p:blipFill>
          <a:blip r:embed="rId3"/>
          <a:stretch>
            <a:fillRect/>
          </a:stretch>
        </p:blipFill>
        <p:spPr>
          <a:xfrm>
            <a:off x="1123337" y="2586081"/>
            <a:ext cx="3821720" cy="13596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914"/>
            <a:ext cx="4160029" cy="4740049"/>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Boosters which have carried the maximum payload mass:</a:t>
            </a:r>
          </a:p>
          <a:p>
            <a:pPr>
              <a:lnSpc>
                <a:spcPct val="100000"/>
              </a:lnSpc>
              <a:spcBef>
                <a:spcPts val="1400"/>
              </a:spcBef>
            </a:pPr>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These are the boosters which have carried the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550DC04-D678-4E85-8A0A-EB14C1407D7B}"/>
              </a:ext>
            </a:extLst>
          </p:cNvPr>
          <p:cNvPicPr>
            <a:picLocks noChangeAspect="1"/>
          </p:cNvPicPr>
          <p:nvPr/>
        </p:nvPicPr>
        <p:blipFill>
          <a:blip r:embed="rId3"/>
          <a:stretch>
            <a:fillRect/>
          </a:stretch>
        </p:blipFill>
        <p:spPr>
          <a:xfrm>
            <a:off x="6791495" y="1436914"/>
            <a:ext cx="3577147" cy="500333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latin typeface="Abadi"/>
              </a:rPr>
              <a:t>Failed landing outcomes in drone ship, their booster versions, and launch site names for in year 2015:</a:t>
            </a:r>
          </a:p>
          <a:p>
            <a:pPr>
              <a:lnSpc>
                <a:spcPct val="100000"/>
              </a:lnSpc>
              <a:spcBef>
                <a:spcPts val="1400"/>
              </a:spcBef>
            </a:pPr>
            <a:endParaRPr lang="en-US" sz="2200" dirty="0">
              <a:latin typeface="Abadi"/>
            </a:endParaRPr>
          </a:p>
          <a:p>
            <a:pPr algn="l"/>
            <a:endParaRPr lang="en-US" sz="2200" b="0" i="0" u="none" strike="noStrike" baseline="0" dirty="0">
              <a:latin typeface="Abadi" panose="020B0604020104020204" pitchFamily="34" charset="0"/>
            </a:endParaRPr>
          </a:p>
          <a:p>
            <a:pPr algn="l"/>
            <a:endParaRPr lang="en-US" sz="2200" dirty="0">
              <a:latin typeface="Abadi" panose="020B0604020104020204" pitchFamily="34" charset="0"/>
            </a:endParaRPr>
          </a:p>
          <a:p>
            <a:pPr algn="l"/>
            <a:endParaRPr lang="en-US" sz="2200" b="0" i="0" u="none" strike="noStrike" baseline="0" dirty="0">
              <a:latin typeface="Abadi" panose="020B0604020104020204" pitchFamily="34" charset="0"/>
            </a:endParaRPr>
          </a:p>
          <a:p>
            <a:pPr algn="l"/>
            <a:endParaRPr lang="en-US" sz="2200" dirty="0">
              <a:latin typeface="Abadi" panose="020B0604020104020204" pitchFamily="34" charset="0"/>
            </a:endParaRPr>
          </a:p>
          <a:p>
            <a:pPr algn="l"/>
            <a:endParaRPr lang="en-US" sz="2200" b="0" i="0" u="none" strike="noStrike" baseline="0" dirty="0">
              <a:latin typeface="Abadi" panose="020B0604020104020204" pitchFamily="34" charset="0"/>
            </a:endParaRPr>
          </a:p>
          <a:p>
            <a:pPr algn="l"/>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The list above has the only two occurrences.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37A2BC3-35FC-4EB0-A072-3B1D90D7E930}"/>
              </a:ext>
            </a:extLst>
          </p:cNvPr>
          <p:cNvPicPr>
            <a:picLocks noChangeAspect="1"/>
          </p:cNvPicPr>
          <p:nvPr/>
        </p:nvPicPr>
        <p:blipFill>
          <a:blip r:embed="rId3"/>
          <a:stretch>
            <a:fillRect/>
          </a:stretch>
        </p:blipFill>
        <p:spPr>
          <a:xfrm>
            <a:off x="1103686" y="3212666"/>
            <a:ext cx="6914417" cy="205961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4257"/>
            <a:ext cx="4832003" cy="4772706"/>
          </a:xfrm>
          <a:prstGeom prst="rect">
            <a:avLst/>
          </a:prstGeom>
        </p:spPr>
        <p:txBody>
          <a:bodyPr lIns="91440" tIns="45720" rIns="91440" bIns="45720" anchor="t"/>
          <a:lstStyle/>
          <a:p>
            <a:pPr>
              <a:lnSpc>
                <a:spcPct val="100000"/>
              </a:lnSpc>
              <a:spcBef>
                <a:spcPts val="1400"/>
              </a:spcBef>
            </a:pPr>
            <a:r>
              <a:rPr lang="en-US" sz="2200" dirty="0">
                <a:latin typeface="Abadi"/>
              </a:rPr>
              <a:t>Ranking of all landing outcomes (such as Failure (drone ship) or Success (ground pad)) between the date 2010-06-04 and 2017-03-20, in descending order:</a:t>
            </a:r>
          </a:p>
          <a:p>
            <a:pPr algn="l"/>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This view of data alerts us that “No attempt” must be taken in account.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17BDCD8-6CAE-4422-A93C-A0C8458BDA49}"/>
              </a:ext>
            </a:extLst>
          </p:cNvPr>
          <p:cNvPicPr>
            <a:picLocks noChangeAspect="1"/>
          </p:cNvPicPr>
          <p:nvPr/>
        </p:nvPicPr>
        <p:blipFill>
          <a:blip r:embed="rId3"/>
          <a:stretch>
            <a:fillRect/>
          </a:stretch>
        </p:blipFill>
        <p:spPr>
          <a:xfrm>
            <a:off x="5859304" y="1685090"/>
            <a:ext cx="5426307" cy="421104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38943"/>
            <a:ext cx="10515600" cy="4838020"/>
          </a:xfrm>
          <a:prstGeom prst="rect">
            <a:avLst/>
          </a:prstGeom>
        </p:spPr>
        <p:txBody>
          <a:bodyPr lIns="91440" tIns="45720" rIns="91440" bIns="45720" anchor="t">
            <a:normAutofit/>
          </a:bodyPr>
          <a:lstStyle/>
          <a:p>
            <a:pPr>
              <a:lnSpc>
                <a:spcPct val="100000"/>
              </a:lnSpc>
              <a:spcBef>
                <a:spcPts val="1400"/>
              </a:spcBef>
            </a:pPr>
            <a:r>
              <a:rPr lang="en-US" sz="2200" dirty="0">
                <a:latin typeface="Abadi"/>
              </a:rPr>
              <a:t>Launch sites are near to sea and far from locality having good logistic infrastructure and communication by highway and railway.</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308B141E-0E0F-4397-83E6-0989F00B13C9}"/>
              </a:ext>
            </a:extLst>
          </p:cNvPr>
          <p:cNvPicPr>
            <a:picLocks noChangeAspect="1"/>
          </p:cNvPicPr>
          <p:nvPr/>
        </p:nvPicPr>
        <p:blipFill>
          <a:blip r:embed="rId3"/>
          <a:stretch>
            <a:fillRect/>
          </a:stretch>
        </p:blipFill>
        <p:spPr>
          <a:xfrm>
            <a:off x="2246089" y="2312038"/>
            <a:ext cx="7563444" cy="423046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4</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492468"/>
            <a:ext cx="10687960" cy="504496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tx1"/>
                </a:solidFill>
                <a:latin typeface="Abadi" panose="020B0604020104020204" pitchFamily="34" charset="0"/>
              </a:rPr>
              <a:t>Project background and context:</a:t>
            </a:r>
          </a:p>
          <a:p>
            <a:pPr marL="457200" lvl="1" indent="0" algn="just">
              <a:spcBef>
                <a:spcPts val="1400"/>
              </a:spcBef>
              <a:buNone/>
            </a:pPr>
            <a:r>
              <a:rPr lang="en-US" sz="1800" dirty="0">
                <a:solidFill>
                  <a:schemeClr val="tx1">
                    <a:lumMod val="65000"/>
                    <a:lumOff val="3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(depicted here as </a:t>
            </a:r>
            <a:r>
              <a:rPr lang="en-US" sz="1800" dirty="0" err="1">
                <a:solidFill>
                  <a:schemeClr val="tx1">
                    <a:lumMod val="65000"/>
                    <a:lumOff val="35000"/>
                  </a:schemeClr>
                </a:solidFill>
                <a:latin typeface="Abadi" panose="020B0604020104020204" pitchFamily="34" charset="0"/>
              </a:rPr>
              <a:t>SpaceY</a:t>
            </a:r>
            <a:r>
              <a:rPr lang="en-US" sz="1800" dirty="0">
                <a:solidFill>
                  <a:schemeClr val="tx1">
                    <a:lumMod val="65000"/>
                    <a:lumOff val="35000"/>
                  </a:schemeClr>
                </a:solidFill>
                <a:latin typeface="Abadi" panose="020B0604020104020204" pitchFamily="34" charset="0"/>
              </a:rPr>
              <a:t>) wants to bid against SpaceX for a rocket launch. This goal of the project is to create a machine learning pipeline to predict if the first stage will land successfully.</a:t>
            </a:r>
          </a:p>
          <a:p>
            <a:pPr>
              <a:spcBef>
                <a:spcPts val="1400"/>
              </a:spcBef>
            </a:pPr>
            <a:r>
              <a:rPr lang="en-US" sz="2200" dirty="0">
                <a:solidFill>
                  <a:schemeClr val="tx1"/>
                </a:solidFill>
                <a:latin typeface="Abadi" panose="020B0604020104020204" pitchFamily="34" charset="0"/>
              </a:rPr>
              <a:t>Problems you want to find answers:</a:t>
            </a:r>
          </a:p>
          <a:p>
            <a:pPr lvl="1">
              <a:spcBef>
                <a:spcPts val="1000"/>
              </a:spcBef>
              <a:buFontTx/>
              <a:buChar char="-"/>
            </a:pPr>
            <a:r>
              <a:rPr lang="en-US" sz="1800" dirty="0">
                <a:solidFill>
                  <a:schemeClr val="tx1">
                    <a:lumMod val="65000"/>
                    <a:lumOff val="35000"/>
                  </a:schemeClr>
                </a:solidFill>
                <a:latin typeface="Abadi" panose="020B0604020104020204" pitchFamily="34" charset="0"/>
              </a:rPr>
              <a:t>What factors determine if the rocket will land successfully?</a:t>
            </a:r>
          </a:p>
          <a:p>
            <a:pPr lvl="1">
              <a:spcBef>
                <a:spcPts val="1000"/>
              </a:spcBef>
              <a:buFontTx/>
              <a:buChar char="-"/>
            </a:pPr>
            <a:r>
              <a:rPr lang="en-US" sz="1800" dirty="0">
                <a:solidFill>
                  <a:schemeClr val="tx1">
                    <a:lumMod val="65000"/>
                    <a:lumOff val="35000"/>
                  </a:schemeClr>
                </a:solidFill>
                <a:latin typeface="Abadi" panose="020B0604020104020204" pitchFamily="34" charset="0"/>
              </a:rPr>
              <a:t>The interaction amongst various features (like the place for landing etc.) that determine the success rate of a successful landing.</a:t>
            </a:r>
          </a:p>
          <a:p>
            <a:pPr lvl="1">
              <a:spcBef>
                <a:spcPts val="1000"/>
              </a:spcBef>
              <a:buFontTx/>
              <a:buChar char="-"/>
            </a:pPr>
            <a:r>
              <a:rPr lang="en-US" sz="1800" dirty="0">
                <a:solidFill>
                  <a:schemeClr val="tx1">
                    <a:lumMod val="65000"/>
                    <a:lumOff val="35000"/>
                  </a:schemeClr>
                </a:solidFill>
                <a:latin typeface="Abadi" panose="020B0604020104020204" pitchFamily="34" charset="0"/>
              </a:rPr>
              <a:t>What operating conditions (like the payload etc.) needs to be in place to ensure a successful landing program?</a:t>
            </a:r>
          </a:p>
          <a:p>
            <a:pPr lvl="1">
              <a:spcBef>
                <a:spcPts val="1000"/>
              </a:spcBef>
              <a:buFontTx/>
              <a:buChar char="-"/>
            </a:pPr>
            <a:r>
              <a:rPr lang="en-US" sz="1800" dirty="0">
                <a:solidFill>
                  <a:schemeClr val="tx1">
                    <a:lumMod val="65000"/>
                    <a:lumOff val="35000"/>
                  </a:schemeClr>
                </a:solidFill>
                <a:latin typeface="Abadi" panose="020B0604020104020204" pitchFamily="34" charset="0"/>
              </a:rPr>
              <a:t>The total cost estimation for launches by predicting the successful landings of the first stage of the rockets.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Tree>
    <p:extLst>
      <p:ext uri="{BB962C8B-B14F-4D97-AF65-F5344CB8AC3E}">
        <p14:creationId xmlns:p14="http://schemas.microsoft.com/office/powerpoint/2010/main" val="2003592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7929"/>
            <a:ext cx="10687962" cy="4789034"/>
          </a:xfrm>
          <a:prstGeom prst="rect">
            <a:avLst/>
          </a:prstGeom>
        </p:spPr>
        <p:txBody>
          <a:bodyPr lIns="91440" tIns="45720" rIns="91440" bIns="45720" anchor="t">
            <a:normAutofit/>
          </a:bodyPr>
          <a:lstStyle/>
          <a:p>
            <a:pPr>
              <a:lnSpc>
                <a:spcPct val="100000"/>
              </a:lnSpc>
              <a:spcBef>
                <a:spcPts val="1400"/>
              </a:spcBef>
            </a:pPr>
            <a:r>
              <a:rPr lang="en-US" sz="2200" dirty="0">
                <a:latin typeface="Abadi"/>
              </a:rPr>
              <a:t>Launch site outcomes for VAFB SLC-4E, KSC LC-39A, CCAFS SLC-40 and CCAFS LC-40 (left to right).</a:t>
            </a:r>
          </a:p>
          <a:p>
            <a:pPr>
              <a:lnSpc>
                <a:spcPct val="100000"/>
              </a:lnSpc>
              <a:spcBef>
                <a:spcPts val="1400"/>
              </a:spcBef>
            </a:pPr>
            <a:r>
              <a:rPr lang="en-US" sz="2200" dirty="0">
                <a:latin typeface="Abadi"/>
              </a:rPr>
              <a:t>Green markers indicate successful and red ones indicate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Showing by Markers with Color Labels</a:t>
            </a:r>
          </a:p>
        </p:txBody>
      </p:sp>
      <p:pic>
        <p:nvPicPr>
          <p:cNvPr id="7" name="Picture 6">
            <a:extLst>
              <a:ext uri="{FF2B5EF4-FFF2-40B4-BE49-F238E27FC236}">
                <a16:creationId xmlns:a16="http://schemas.microsoft.com/office/drawing/2014/main" id="{1097A137-249C-45A9-AB5C-298208CA519B}"/>
              </a:ext>
            </a:extLst>
          </p:cNvPr>
          <p:cNvPicPr>
            <a:picLocks noChangeAspect="1"/>
          </p:cNvPicPr>
          <p:nvPr/>
        </p:nvPicPr>
        <p:blipFill rotWithShape="1">
          <a:blip r:embed="rId3"/>
          <a:srcRect l="42427" t="39975" r="23966" b="9289"/>
          <a:stretch/>
        </p:blipFill>
        <p:spPr>
          <a:xfrm>
            <a:off x="620111" y="3022409"/>
            <a:ext cx="3561722" cy="3003164"/>
          </a:xfrm>
          <a:prstGeom prst="rect">
            <a:avLst/>
          </a:prstGeom>
        </p:spPr>
      </p:pic>
      <p:pic>
        <p:nvPicPr>
          <p:cNvPr id="10" name="Picture 9">
            <a:extLst>
              <a:ext uri="{FF2B5EF4-FFF2-40B4-BE49-F238E27FC236}">
                <a16:creationId xmlns:a16="http://schemas.microsoft.com/office/drawing/2014/main" id="{2C420857-0FF4-4A75-A1A3-6DECBA373213}"/>
              </a:ext>
            </a:extLst>
          </p:cNvPr>
          <p:cNvPicPr>
            <a:picLocks noChangeAspect="1"/>
          </p:cNvPicPr>
          <p:nvPr/>
        </p:nvPicPr>
        <p:blipFill rotWithShape="1">
          <a:blip r:embed="rId4"/>
          <a:srcRect l="13863" t="33413" r="52425" b="16210"/>
          <a:stretch/>
        </p:blipFill>
        <p:spPr>
          <a:xfrm>
            <a:off x="4328907" y="3022409"/>
            <a:ext cx="3561722" cy="3003164"/>
          </a:xfrm>
          <a:prstGeom prst="rect">
            <a:avLst/>
          </a:prstGeom>
        </p:spPr>
      </p:pic>
      <p:pic>
        <p:nvPicPr>
          <p:cNvPr id="12" name="Picture 11">
            <a:extLst>
              <a:ext uri="{FF2B5EF4-FFF2-40B4-BE49-F238E27FC236}">
                <a16:creationId xmlns:a16="http://schemas.microsoft.com/office/drawing/2014/main" id="{13AF4BA1-0FBD-4728-8CCB-D6F6B0CAD188}"/>
              </a:ext>
            </a:extLst>
          </p:cNvPr>
          <p:cNvPicPr>
            <a:picLocks noChangeAspect="1"/>
          </p:cNvPicPr>
          <p:nvPr/>
        </p:nvPicPr>
        <p:blipFill rotWithShape="1">
          <a:blip r:embed="rId5"/>
          <a:srcRect l="20914" t="33413" r="45338" b="16210"/>
          <a:stretch/>
        </p:blipFill>
        <p:spPr>
          <a:xfrm>
            <a:off x="8037703" y="3022409"/>
            <a:ext cx="3561722" cy="300316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7366"/>
            <a:ext cx="10687962" cy="4618147"/>
          </a:xfrm>
          <a:prstGeom prst="rect">
            <a:avLst/>
          </a:prstGeom>
        </p:spPr>
        <p:txBody>
          <a:bodyPr lIns="91440" tIns="45720" rIns="91440" bIns="45720" anchor="t">
            <a:normAutofit/>
          </a:bodyPr>
          <a:lstStyle/>
          <a:p>
            <a:pPr>
              <a:lnSpc>
                <a:spcPct val="100000"/>
              </a:lnSpc>
              <a:spcBef>
                <a:spcPts val="1400"/>
              </a:spcBef>
            </a:pPr>
            <a:r>
              <a:rPr lang="en-US" sz="2200" dirty="0">
                <a:latin typeface="Abadi" panose="020B0604020104020204" pitchFamily="34" charset="0"/>
              </a:rPr>
              <a:t>Launch sites (</a:t>
            </a:r>
            <a:r>
              <a:rPr lang="en-US" sz="2200" dirty="0">
                <a:latin typeface="Abadi"/>
              </a:rPr>
              <a:t>VAFB SLC-4E, KSC LC-39A, CCAFS SLC-40 and CCAFS LC-40 (left to right)</a:t>
            </a:r>
            <a:r>
              <a:rPr lang="en-US" sz="2200" dirty="0">
                <a:latin typeface="Abadi" panose="020B0604020104020204" pitchFamily="34" charset="0"/>
              </a:rPr>
              <a:t>) have good logistics aspects along with railways and highways nearby but not very close. Launch sites are also far away from localities and close to coastline.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t>
            </a:r>
          </a:p>
        </p:txBody>
      </p:sp>
      <p:pic>
        <p:nvPicPr>
          <p:cNvPr id="7" name="Picture 6">
            <a:extLst>
              <a:ext uri="{FF2B5EF4-FFF2-40B4-BE49-F238E27FC236}">
                <a16:creationId xmlns:a16="http://schemas.microsoft.com/office/drawing/2014/main" id="{884AAE72-FEAE-4166-85CC-0ABEBE4046A9}"/>
              </a:ext>
            </a:extLst>
          </p:cNvPr>
          <p:cNvPicPr>
            <a:picLocks noChangeAspect="1"/>
          </p:cNvPicPr>
          <p:nvPr/>
        </p:nvPicPr>
        <p:blipFill rotWithShape="1">
          <a:blip r:embed="rId3"/>
          <a:srcRect r="38707"/>
          <a:stretch/>
        </p:blipFill>
        <p:spPr>
          <a:xfrm>
            <a:off x="693275" y="2838179"/>
            <a:ext cx="3499381" cy="3187394"/>
          </a:xfrm>
          <a:prstGeom prst="rect">
            <a:avLst/>
          </a:prstGeom>
        </p:spPr>
      </p:pic>
      <p:pic>
        <p:nvPicPr>
          <p:cNvPr id="12" name="Picture 11">
            <a:extLst>
              <a:ext uri="{FF2B5EF4-FFF2-40B4-BE49-F238E27FC236}">
                <a16:creationId xmlns:a16="http://schemas.microsoft.com/office/drawing/2014/main" id="{164C6913-7E5B-4FC8-8A65-E595169F93A6}"/>
              </a:ext>
            </a:extLst>
          </p:cNvPr>
          <p:cNvPicPr>
            <a:picLocks noChangeAspect="1"/>
          </p:cNvPicPr>
          <p:nvPr/>
        </p:nvPicPr>
        <p:blipFill rotWithShape="1">
          <a:blip r:embed="rId4"/>
          <a:srcRect l="11281" r="26639"/>
          <a:stretch/>
        </p:blipFill>
        <p:spPr>
          <a:xfrm>
            <a:off x="4307941" y="2838179"/>
            <a:ext cx="3499381" cy="3187395"/>
          </a:xfrm>
          <a:prstGeom prst="rect">
            <a:avLst/>
          </a:prstGeom>
        </p:spPr>
      </p:pic>
      <p:pic>
        <p:nvPicPr>
          <p:cNvPr id="14" name="Picture 13">
            <a:extLst>
              <a:ext uri="{FF2B5EF4-FFF2-40B4-BE49-F238E27FC236}">
                <a16:creationId xmlns:a16="http://schemas.microsoft.com/office/drawing/2014/main" id="{5C912CF9-6F73-4FBE-8272-22ED5E1AD4A2}"/>
              </a:ext>
            </a:extLst>
          </p:cNvPr>
          <p:cNvPicPr>
            <a:picLocks noChangeAspect="1"/>
          </p:cNvPicPr>
          <p:nvPr/>
        </p:nvPicPr>
        <p:blipFill rotWithShape="1">
          <a:blip r:embed="rId5"/>
          <a:srcRect l="15078" r="22843"/>
          <a:stretch/>
        </p:blipFill>
        <p:spPr>
          <a:xfrm>
            <a:off x="7922608" y="2838179"/>
            <a:ext cx="3499382" cy="318739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0586"/>
            <a:ext cx="9745589" cy="4756377"/>
          </a:xfrm>
          <a:prstGeom prst="rect">
            <a:avLst/>
          </a:prstGeom>
        </p:spPr>
        <p:txBody>
          <a:bodyPr lIns="91440" tIns="45720" rIns="91440" bIns="45720" anchor="t">
            <a:normAutofit/>
          </a:bodyPr>
          <a:lstStyle/>
          <a:p>
            <a:r>
              <a:rPr lang="en-US" sz="2200" b="0" i="0" u="none" strike="noStrike" baseline="0" dirty="0">
                <a:latin typeface="Abadi" panose="020B0604020104020204" pitchFamily="34" charset="0"/>
              </a:rPr>
              <a:t>The place from where launches are done seems to be a very important factor of success of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Successful Launches by Site</a:t>
            </a:r>
          </a:p>
        </p:txBody>
      </p:sp>
      <p:pic>
        <p:nvPicPr>
          <p:cNvPr id="7" name="Picture 6">
            <a:extLst>
              <a:ext uri="{FF2B5EF4-FFF2-40B4-BE49-F238E27FC236}">
                <a16:creationId xmlns:a16="http://schemas.microsoft.com/office/drawing/2014/main" id="{9E72060F-1336-45BE-8EB0-E151AE32B9D4}"/>
              </a:ext>
            </a:extLst>
          </p:cNvPr>
          <p:cNvPicPr>
            <a:picLocks noChangeAspect="1"/>
          </p:cNvPicPr>
          <p:nvPr/>
        </p:nvPicPr>
        <p:blipFill>
          <a:blip r:embed="rId3"/>
          <a:stretch>
            <a:fillRect/>
          </a:stretch>
        </p:blipFill>
        <p:spPr>
          <a:xfrm>
            <a:off x="2476422" y="2178704"/>
            <a:ext cx="6332764" cy="435544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36914"/>
            <a:ext cx="10551583" cy="4740049"/>
          </a:xfrm>
          <a:prstGeom prst="rect">
            <a:avLst/>
          </a:prstGeom>
        </p:spPr>
        <p:txBody>
          <a:bodyPr lIns="91440" tIns="45720" rIns="91440" bIns="45720" anchor="t">
            <a:normAutofit/>
          </a:bodyPr>
          <a:lstStyle/>
          <a:p>
            <a:r>
              <a:rPr lang="en-US" sz="2200" b="0" i="0" u="none" strike="noStrike" baseline="0" dirty="0">
                <a:latin typeface="Abadi" panose="020B0604020104020204" pitchFamily="34" charset="0"/>
              </a:rPr>
              <a:t>73.1% and 76.9% of launches are successful </a:t>
            </a:r>
            <a:r>
              <a:rPr lang="en-US" sz="2200" dirty="0">
                <a:latin typeface="Abadi" panose="020B0604020104020204" pitchFamily="34" charset="0"/>
              </a:rPr>
              <a:t>for CCAFS LC-40 and KSC LC-39A launching sites</a:t>
            </a:r>
            <a:r>
              <a:rPr lang="en-US" sz="2200" b="0" i="0" u="none" strike="noStrike" baseline="0" dirty="0">
                <a:latin typeface="Abadi" panose="020B0604020104020204" pitchFamily="34" charset="0"/>
              </a:rPr>
              <a:t>.</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300" dirty="0">
                <a:solidFill>
                  <a:srgbClr val="0B49CB"/>
                </a:solidFill>
                <a:latin typeface="Abadi"/>
              </a:rPr>
              <a:t>Pie Chart Showing Launch Success Ratio for Launching Sites</a:t>
            </a:r>
          </a:p>
        </p:txBody>
      </p:sp>
      <p:pic>
        <p:nvPicPr>
          <p:cNvPr id="4" name="Picture 3">
            <a:extLst>
              <a:ext uri="{FF2B5EF4-FFF2-40B4-BE49-F238E27FC236}">
                <a16:creationId xmlns:a16="http://schemas.microsoft.com/office/drawing/2014/main" id="{31599DC2-7DEC-404A-B798-B62750641F13}"/>
              </a:ext>
            </a:extLst>
          </p:cNvPr>
          <p:cNvPicPr>
            <a:picLocks noChangeAspect="1"/>
          </p:cNvPicPr>
          <p:nvPr/>
        </p:nvPicPr>
        <p:blipFill>
          <a:blip r:embed="rId3"/>
          <a:stretch>
            <a:fillRect/>
          </a:stretch>
        </p:blipFill>
        <p:spPr>
          <a:xfrm>
            <a:off x="561666" y="2482657"/>
            <a:ext cx="5250556" cy="3498505"/>
          </a:xfrm>
          <a:prstGeom prst="rect">
            <a:avLst/>
          </a:prstGeom>
        </p:spPr>
      </p:pic>
      <p:pic>
        <p:nvPicPr>
          <p:cNvPr id="7" name="Picture 6">
            <a:extLst>
              <a:ext uri="{FF2B5EF4-FFF2-40B4-BE49-F238E27FC236}">
                <a16:creationId xmlns:a16="http://schemas.microsoft.com/office/drawing/2014/main" id="{DEBE98E7-2181-40BC-81FB-1993B13E9778}"/>
              </a:ext>
            </a:extLst>
          </p:cNvPr>
          <p:cNvPicPr>
            <a:picLocks noChangeAspect="1"/>
          </p:cNvPicPr>
          <p:nvPr/>
        </p:nvPicPr>
        <p:blipFill>
          <a:blip r:embed="rId4"/>
          <a:stretch>
            <a:fillRect/>
          </a:stretch>
        </p:blipFill>
        <p:spPr>
          <a:xfrm>
            <a:off x="5907703" y="3163920"/>
            <a:ext cx="5722631" cy="281724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1600"/>
            <a:ext cx="10414662" cy="4805363"/>
          </a:xfrm>
          <a:prstGeom prst="rect">
            <a:avLst/>
          </a:prstGeom>
        </p:spPr>
        <p:txBody>
          <a:bodyPr lIns="91440" tIns="45720" rIns="91440" bIns="45720" anchor="t">
            <a:normAutofit/>
          </a:bodyPr>
          <a:lstStyle/>
          <a:p>
            <a:pPr>
              <a:lnSpc>
                <a:spcPct val="100000"/>
              </a:lnSpc>
              <a:spcBef>
                <a:spcPts val="1400"/>
              </a:spcBef>
            </a:pPr>
            <a:r>
              <a:rPr lang="en-US" sz="2200" dirty="0">
                <a:latin typeface="Abadi" panose="020B0604020104020204" pitchFamily="34" charset="0"/>
              </a:rPr>
              <a:t>Most of the launches are done by v1.1 and FT boosters.</a:t>
            </a:r>
          </a:p>
          <a:p>
            <a:pPr>
              <a:lnSpc>
                <a:spcPct val="100000"/>
              </a:lnSpc>
              <a:spcBef>
                <a:spcPts val="1400"/>
              </a:spcBef>
            </a:pPr>
            <a:r>
              <a:rPr lang="en-US" sz="2200" dirty="0">
                <a:latin typeface="Abadi" panose="020B0604020104020204" pitchFamily="34" charset="0"/>
              </a:rPr>
              <a:t>Payloads under 6000 kg and FT boosters are the most successful combination.</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Graph for Payload vs Launch Outcome</a:t>
            </a:r>
          </a:p>
        </p:txBody>
      </p:sp>
      <p:pic>
        <p:nvPicPr>
          <p:cNvPr id="4" name="Picture 3">
            <a:extLst>
              <a:ext uri="{FF2B5EF4-FFF2-40B4-BE49-F238E27FC236}">
                <a16:creationId xmlns:a16="http://schemas.microsoft.com/office/drawing/2014/main" id="{A7674E79-1F5A-4EE3-B3D2-1777574B26FA}"/>
              </a:ext>
            </a:extLst>
          </p:cNvPr>
          <p:cNvPicPr>
            <a:picLocks noChangeAspect="1"/>
          </p:cNvPicPr>
          <p:nvPr/>
        </p:nvPicPr>
        <p:blipFill>
          <a:blip r:embed="rId3"/>
          <a:stretch>
            <a:fillRect/>
          </a:stretch>
        </p:blipFill>
        <p:spPr>
          <a:xfrm>
            <a:off x="681944" y="2602144"/>
            <a:ext cx="5104774" cy="3128031"/>
          </a:xfrm>
          <a:prstGeom prst="rect">
            <a:avLst/>
          </a:prstGeom>
        </p:spPr>
      </p:pic>
      <p:pic>
        <p:nvPicPr>
          <p:cNvPr id="7" name="Picture 6">
            <a:extLst>
              <a:ext uri="{FF2B5EF4-FFF2-40B4-BE49-F238E27FC236}">
                <a16:creationId xmlns:a16="http://schemas.microsoft.com/office/drawing/2014/main" id="{2FB518FB-C19F-4210-A3D5-7738B5D3F757}"/>
              </a:ext>
            </a:extLst>
          </p:cNvPr>
          <p:cNvPicPr>
            <a:picLocks noChangeAspect="1"/>
          </p:cNvPicPr>
          <p:nvPr/>
        </p:nvPicPr>
        <p:blipFill>
          <a:blip r:embed="rId4"/>
          <a:srcRect/>
          <a:stretch/>
        </p:blipFill>
        <p:spPr>
          <a:xfrm>
            <a:off x="5855146" y="2602144"/>
            <a:ext cx="5600031" cy="312803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71600"/>
            <a:ext cx="10414662" cy="4805363"/>
          </a:xfrm>
          <a:prstGeom prst="rect">
            <a:avLst/>
          </a:prstGeom>
        </p:spPr>
        <p:txBody>
          <a:bodyPr lIns="91440" tIns="45720" rIns="91440" bIns="45720" anchor="t">
            <a:normAutofit/>
          </a:bodyPr>
          <a:lstStyle/>
          <a:p>
            <a:pPr algn="l"/>
            <a:r>
              <a:rPr lang="en-US" sz="2200" dirty="0">
                <a:latin typeface="Abadi" panose="020B0604020104020204" pitchFamily="34" charset="0"/>
              </a:rPr>
              <a:t>Success rate f</a:t>
            </a:r>
            <a:r>
              <a:rPr lang="en-US" sz="2200" b="0" i="0" u="none" strike="noStrike" baseline="0" dirty="0">
                <a:latin typeface="Abadi" panose="020B0604020104020204" pitchFamily="34" charset="0"/>
              </a:rPr>
              <a:t>or FT booster version with payload between 4000 to 7000 kg is 100%. </a:t>
            </a:r>
          </a:p>
          <a:p>
            <a:r>
              <a:rPr lang="en-US" sz="2200" b="0" i="0" u="none" strike="noStrike" baseline="0" dirty="0">
                <a:latin typeface="Abadi" panose="020B0604020104020204" pitchFamily="34" charset="0"/>
              </a:rPr>
              <a:t>There’s not enough data to estimate risk of launches over 7,000 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Graph for Payload vs Launch Outcome</a:t>
            </a:r>
          </a:p>
        </p:txBody>
      </p:sp>
      <p:pic>
        <p:nvPicPr>
          <p:cNvPr id="7" name="Picture 6">
            <a:extLst>
              <a:ext uri="{FF2B5EF4-FFF2-40B4-BE49-F238E27FC236}">
                <a16:creationId xmlns:a16="http://schemas.microsoft.com/office/drawing/2014/main" id="{BCEABC43-42E6-44F9-944C-0829F292B4DE}"/>
              </a:ext>
            </a:extLst>
          </p:cNvPr>
          <p:cNvPicPr>
            <a:picLocks noChangeAspect="1"/>
          </p:cNvPicPr>
          <p:nvPr/>
        </p:nvPicPr>
        <p:blipFill>
          <a:blip r:embed="rId3"/>
          <a:srcRect/>
          <a:stretch/>
        </p:blipFill>
        <p:spPr>
          <a:xfrm>
            <a:off x="6096000" y="2830417"/>
            <a:ext cx="5207331" cy="3189133"/>
          </a:xfrm>
          <a:prstGeom prst="rect">
            <a:avLst/>
          </a:prstGeom>
        </p:spPr>
      </p:pic>
      <p:pic>
        <p:nvPicPr>
          <p:cNvPr id="9" name="Picture 8">
            <a:extLst>
              <a:ext uri="{FF2B5EF4-FFF2-40B4-BE49-F238E27FC236}">
                <a16:creationId xmlns:a16="http://schemas.microsoft.com/office/drawing/2014/main" id="{7E2505C1-2171-4583-9201-76E954074392}"/>
              </a:ext>
            </a:extLst>
          </p:cNvPr>
          <p:cNvPicPr>
            <a:picLocks noChangeAspect="1"/>
          </p:cNvPicPr>
          <p:nvPr/>
        </p:nvPicPr>
        <p:blipFill>
          <a:blip r:embed="rId4"/>
          <a:stretch>
            <a:fillRect/>
          </a:stretch>
        </p:blipFill>
        <p:spPr>
          <a:xfrm>
            <a:off x="770011" y="2830417"/>
            <a:ext cx="5207331" cy="3195156"/>
          </a:xfrm>
          <a:prstGeom prst="rect">
            <a:avLst/>
          </a:prstGeom>
        </p:spPr>
      </p:pic>
    </p:spTree>
    <p:extLst>
      <p:ext uri="{BB962C8B-B14F-4D97-AF65-F5344CB8AC3E}">
        <p14:creationId xmlns:p14="http://schemas.microsoft.com/office/powerpoint/2010/main" val="3216059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r>
              <a:rPr lang="en-US" sz="2200" b="0" i="0" u="none" strike="noStrike" baseline="0" dirty="0">
                <a:latin typeface="Abadi" panose="020B0604020104020204" pitchFamily="34" charset="0"/>
              </a:rPr>
              <a:t>Four classification models were tested, and their accuracies are plotted beside.</a:t>
            </a:r>
          </a:p>
          <a:p>
            <a:pPr marL="0" indent="0" algn="l">
              <a:buNone/>
            </a:pPr>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The model with the highest classification accuracy is Decision Tree Classifier, which has accuracies over than 87%.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BA0DFD46-AB64-4853-A3B6-C5082DE5104E}"/>
              </a:ext>
            </a:extLst>
          </p:cNvPr>
          <p:cNvPicPr>
            <a:picLocks noChangeAspect="1"/>
          </p:cNvPicPr>
          <p:nvPr/>
        </p:nvPicPr>
        <p:blipFill>
          <a:blip r:embed="rId3"/>
          <a:srcRect/>
          <a:stretch/>
        </p:blipFill>
        <p:spPr>
          <a:xfrm>
            <a:off x="6382261" y="2222193"/>
            <a:ext cx="4903350" cy="353142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a:bodyPr>
          <a:lstStyle/>
          <a:p>
            <a:r>
              <a:rPr lang="en-US" sz="2200" b="0" i="0" u="none" strike="noStrike" baseline="0" dirty="0">
                <a:latin typeface="Abadi" panose="020B0604020104020204" pitchFamily="34" charset="0"/>
              </a:rPr>
              <a:t>Confusion matrix of Decision Tree Classifier proves its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ACAF8DC7-6945-4F4C-97A0-5394AE7609CA}"/>
              </a:ext>
            </a:extLst>
          </p:cNvPr>
          <p:cNvPicPr>
            <a:picLocks noChangeAspect="1"/>
          </p:cNvPicPr>
          <p:nvPr/>
        </p:nvPicPr>
        <p:blipFill>
          <a:blip r:embed="rId3"/>
          <a:stretch>
            <a:fillRect/>
          </a:stretch>
        </p:blipFill>
        <p:spPr>
          <a:xfrm>
            <a:off x="6736509" y="2206735"/>
            <a:ext cx="4549102" cy="351291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latin typeface="Abadi" panose="020B0604020104020204" pitchFamily="34" charset="0"/>
              </a:rPr>
              <a:t>We can conclude that:</a:t>
            </a:r>
          </a:p>
          <a:p>
            <a:pPr>
              <a:lnSpc>
                <a:spcPct val="100000"/>
              </a:lnSpc>
              <a:spcBef>
                <a:spcPts val="1400"/>
              </a:spcBef>
            </a:pPr>
            <a:r>
              <a:rPr lang="en-US" sz="2200" dirty="0">
                <a:latin typeface="Abadi" panose="020B0604020104020204" pitchFamily="34" charset="0"/>
              </a:rPr>
              <a:t>The larger the flight amount at a launch site, the greater the success rate at a launch site.</a:t>
            </a:r>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Although most of mission outcomes are successful, successful landing outcomes seem to improve over time, according the evolution of processes and rockets. </a:t>
            </a: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latin typeface="Abadi" panose="020B0604020104020204" pitchFamily="34" charset="0"/>
              </a:rPr>
              <a:t>Orbits ES-L1, GEO, HEO, SSO, VLEO had the most success rate.</a:t>
            </a:r>
          </a:p>
          <a:p>
            <a:pPr>
              <a:lnSpc>
                <a:spcPct val="100000"/>
              </a:lnSpc>
              <a:spcBef>
                <a:spcPts val="1400"/>
              </a:spcBef>
            </a:pPr>
            <a:r>
              <a:rPr lang="en-US" sz="2200" dirty="0">
                <a:latin typeface="Abadi" panose="020B0604020104020204" pitchFamily="34" charset="0"/>
              </a:rPr>
              <a:t>KSC LC-39A had the most successful launches of any sites.</a:t>
            </a:r>
            <a:endParaRPr lang="en-US" sz="2200" b="0" i="0" u="none" strike="noStrike" baseline="0" dirty="0">
              <a:latin typeface="Abadi" panose="020B0604020104020204" pitchFamily="34" charset="0"/>
            </a:endParaRPr>
          </a:p>
          <a:p>
            <a:r>
              <a:rPr lang="en-US" sz="2200" b="0" i="0" u="none" strike="noStrike" baseline="0" dirty="0">
                <a:latin typeface="Abadi" panose="020B0604020104020204" pitchFamily="34" charset="0"/>
              </a:rPr>
              <a:t>Launches above 7,000kg are less risky.</a:t>
            </a:r>
            <a:endParaRPr lang="en-US" sz="2200" dirty="0">
              <a:latin typeface="Abadi" panose="020B0604020104020204" pitchFamily="34" charset="0"/>
            </a:endParaRPr>
          </a:p>
          <a:p>
            <a:pPr>
              <a:lnSpc>
                <a:spcPct val="100000"/>
              </a:lnSpc>
              <a:spcBef>
                <a:spcPts val="1400"/>
              </a:spcBef>
            </a:pPr>
            <a:r>
              <a:rPr lang="en-US" sz="2200" dirty="0">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gn="l"/>
            <a:r>
              <a:rPr lang="en-US" sz="2200" b="0" i="0" u="none" strike="noStrike" baseline="0" dirty="0">
                <a:latin typeface="Abadi" panose="020B0604020104020204" pitchFamily="34" charset="0"/>
              </a:rPr>
              <a:t>Google </a:t>
            </a:r>
            <a:r>
              <a:rPr lang="en-US" sz="2200" b="0" i="0" u="none" strike="noStrike" baseline="0" dirty="0" err="1">
                <a:latin typeface="Abadi" panose="020B0604020104020204" pitchFamily="34" charset="0"/>
              </a:rPr>
              <a:t>Colaboratory</a:t>
            </a:r>
            <a:r>
              <a:rPr lang="en-US" sz="2200" b="0" i="0" u="none" strike="noStrike" baseline="0" dirty="0">
                <a:latin typeface="Abadi" panose="020B0604020104020204" pitchFamily="34" charset="0"/>
              </a:rPr>
              <a:t> were used for analysis for its user friendliness and simplicity.</a:t>
            </a:r>
          </a:p>
          <a:p>
            <a:pPr algn="l"/>
            <a:r>
              <a:rPr lang="en-US" sz="2200" b="0" i="0" u="none" strike="noStrike" baseline="0" dirty="0">
                <a:latin typeface="Abadi" panose="020B0604020104020204" pitchFamily="34" charset="0"/>
              </a:rPr>
              <a:t>All </a:t>
            </a:r>
            <a:r>
              <a:rPr lang="en-US" sz="2200" b="0" i="0" u="none" strike="noStrike" baseline="0" dirty="0" err="1">
                <a:latin typeface="Abadi" panose="020B0604020104020204" pitchFamily="34" charset="0"/>
              </a:rPr>
              <a:t>ipynb</a:t>
            </a:r>
            <a:r>
              <a:rPr lang="en-US" sz="2200" b="0" i="0" u="none" strike="noStrike" baseline="0" dirty="0">
                <a:latin typeface="Abadi" panose="020B0604020104020204" pitchFamily="34" charset="0"/>
              </a:rPr>
              <a:t> and </a:t>
            </a:r>
            <a:r>
              <a:rPr lang="en-US" sz="2200" b="0" i="0" u="none" strike="noStrike" baseline="0" dirty="0" err="1">
                <a:latin typeface="Abadi" panose="020B0604020104020204" pitchFamily="34" charset="0"/>
              </a:rPr>
              <a:t>py</a:t>
            </a:r>
            <a:r>
              <a:rPr lang="en-US" sz="2200" b="0" i="0" u="none" strike="noStrike" baseline="0" dirty="0">
                <a:latin typeface="Abadi" panose="020B0604020104020204" pitchFamily="34" charset="0"/>
              </a:rPr>
              <a:t> files were uploaded in </a:t>
            </a:r>
            <a:r>
              <a:rPr lang="en-US" sz="2200" b="0" i="0" u="none" strike="noStrike" baseline="0" dirty="0" err="1">
                <a:latin typeface="Abadi" panose="020B0604020104020204" pitchFamily="34" charset="0"/>
              </a:rPr>
              <a:t>Github</a:t>
            </a:r>
            <a:r>
              <a:rPr lang="en-US" sz="2200" b="0" i="0" u="none" strike="noStrike" baseline="0" dirty="0">
                <a:latin typeface="Abadi" panose="020B0604020104020204" pitchFamily="34" charset="0"/>
              </a:rPr>
              <a:t> repository.</a:t>
            </a:r>
          </a:p>
          <a:p>
            <a:r>
              <a:rPr lang="en-US" sz="2200" b="0" i="0" u="none" strike="noStrike" baseline="0" dirty="0">
                <a:latin typeface="Abadi" panose="020B0604020104020204" pitchFamily="34" charset="0"/>
              </a:rPr>
              <a:t>Folium and </a:t>
            </a:r>
            <a:r>
              <a:rPr lang="en-US" sz="2200" dirty="0" err="1">
                <a:latin typeface="Abadi" panose="020B0604020104020204" pitchFamily="34" charset="0"/>
              </a:rPr>
              <a:t>P</a:t>
            </a:r>
            <a:r>
              <a:rPr lang="en-US" sz="2200" b="0" i="0" u="none" strike="noStrike" baseline="0" dirty="0" err="1">
                <a:latin typeface="Abadi" panose="020B0604020104020204" pitchFamily="34" charset="0"/>
              </a:rPr>
              <a:t>lotly</a:t>
            </a:r>
            <a:r>
              <a:rPr lang="en-US" sz="2200" b="0" i="0" u="none" strike="noStrike" baseline="0" dirty="0">
                <a:latin typeface="Abadi" panose="020B0604020104020204" pitchFamily="34" charset="0"/>
              </a:rPr>
              <a:t> dash didn’t show maps on </a:t>
            </a:r>
            <a:r>
              <a:rPr lang="en-US" sz="2200" b="0" i="0" u="none" strike="noStrike" baseline="0" dirty="0" err="1">
                <a:latin typeface="Abadi" panose="020B0604020104020204" pitchFamily="34" charset="0"/>
              </a:rPr>
              <a:t>Github</a:t>
            </a:r>
            <a:r>
              <a:rPr lang="en-US" sz="2200" b="0" i="0" u="none" strike="noStrike" baseline="0" dirty="0">
                <a:latin typeface="Abadi" panose="020B0604020104020204" pitchFamily="34" charset="0"/>
              </a:rPr>
              <a:t> repository,</a:t>
            </a:r>
            <a:r>
              <a:rPr lang="en-US" sz="2200" dirty="0">
                <a:latin typeface="Abadi" panose="020B0604020104020204" pitchFamily="34" charset="0"/>
              </a:rPr>
              <a:t> instead</a:t>
            </a:r>
            <a:r>
              <a:rPr lang="en-US" sz="2200" b="0" i="0" u="none" strike="noStrike" baseline="0" dirty="0">
                <a:latin typeface="Abadi" panose="020B0604020104020204" pitchFamily="34" charset="0"/>
              </a:rPr>
              <a:t> screenshots were uploaded.</a:t>
            </a:r>
          </a:p>
          <a:p>
            <a:r>
              <a:rPr lang="en-US" sz="2200" dirty="0">
                <a:latin typeface="Abadi" panose="020B0604020104020204" pitchFamily="34" charset="0"/>
              </a:rPr>
              <a:t>All csv files, graphs, charts, plots, flowchart images are uploaded in </a:t>
            </a:r>
            <a:r>
              <a:rPr lang="en-US" sz="2200" dirty="0" err="1">
                <a:latin typeface="Abadi" panose="020B0604020104020204" pitchFamily="34" charset="0"/>
              </a:rPr>
              <a:t>Github</a:t>
            </a:r>
            <a:r>
              <a:rPr lang="en-US" sz="2200" dirty="0">
                <a:latin typeface="Abadi" panose="020B0604020104020204" pitchFamily="34" charset="0"/>
              </a:rPr>
              <a:t> repository.</a:t>
            </a:r>
            <a:endParaRPr lang="en-US" sz="2200" b="0" i="0" u="none" strike="noStrike" baseline="0" dirty="0">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83368"/>
            <a:ext cx="10213299" cy="557463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tx1"/>
                </a:solidFill>
                <a:latin typeface="Abadi"/>
              </a:rPr>
              <a:t>Data collection methodology:</a:t>
            </a:r>
          </a:p>
          <a:p>
            <a:pPr lvl="1">
              <a:lnSpc>
                <a:spcPct val="120000"/>
              </a:lnSpc>
              <a:spcBef>
                <a:spcPts val="1400"/>
              </a:spcBef>
            </a:pPr>
            <a:r>
              <a:rPr lang="en-US" sz="1900" dirty="0">
                <a:solidFill>
                  <a:schemeClr val="tx1">
                    <a:lumMod val="65000"/>
                    <a:lumOff val="35000"/>
                  </a:schemeClr>
                </a:solidFill>
                <a:latin typeface="Abadi"/>
              </a:rPr>
              <a:t>Data was collected using two sources:</a:t>
            </a:r>
          </a:p>
          <a:p>
            <a:pPr lvl="2">
              <a:lnSpc>
                <a:spcPct val="120000"/>
              </a:lnSpc>
              <a:spcBef>
                <a:spcPts val="1400"/>
              </a:spcBef>
            </a:pPr>
            <a:r>
              <a:rPr lang="en-US" sz="1600" dirty="0">
                <a:solidFill>
                  <a:schemeClr val="tx1">
                    <a:lumMod val="65000"/>
                    <a:lumOff val="35000"/>
                  </a:schemeClr>
                </a:solidFill>
                <a:latin typeface="Abadi"/>
              </a:rPr>
              <a:t>SpaceX API (</a:t>
            </a:r>
            <a:r>
              <a:rPr lang="en-US" sz="1600" dirty="0">
                <a:solidFill>
                  <a:schemeClr val="bg2">
                    <a:lumMod val="50000"/>
                  </a:schemeClr>
                </a:solidFill>
                <a:latin typeface="Abadi"/>
                <a:hlinkClick r:id="rId4"/>
              </a:rPr>
              <a:t>https://api.spacexdata.com/v4/rockets/</a:t>
            </a:r>
            <a:r>
              <a:rPr lang="en-US" sz="1600" dirty="0">
                <a:solidFill>
                  <a:schemeClr val="tx1">
                    <a:lumMod val="65000"/>
                    <a:lumOff val="35000"/>
                  </a:schemeClr>
                </a:solidFill>
                <a:latin typeface="Abadi"/>
              </a:rPr>
              <a:t>)</a:t>
            </a:r>
          </a:p>
          <a:p>
            <a:pPr lvl="2">
              <a:lnSpc>
                <a:spcPct val="120000"/>
              </a:lnSpc>
              <a:spcBef>
                <a:spcPts val="1400"/>
              </a:spcBef>
            </a:pPr>
            <a:r>
              <a:rPr lang="en-US" sz="1600" dirty="0">
                <a:solidFill>
                  <a:schemeClr val="tx1">
                    <a:lumMod val="65000"/>
                    <a:lumOff val="35000"/>
                  </a:schemeClr>
                </a:solidFill>
                <a:latin typeface="Abadi"/>
              </a:rPr>
              <a:t>Web Scraping from Wikipedia (</a:t>
            </a:r>
            <a:r>
              <a:rPr lang="en-US" sz="1600" dirty="0">
                <a:solidFill>
                  <a:schemeClr val="bg2">
                    <a:lumMod val="50000"/>
                  </a:schemeClr>
                </a:solidFill>
                <a:latin typeface="Abadi"/>
                <a:hlinkClick r:id="rId5"/>
              </a:rPr>
              <a:t>https://en.Wikipedia.org/wiki/List_of_Falcon/_9/_and_Falcon_Heavy_launches</a:t>
            </a:r>
            <a:r>
              <a:rPr lang="en-US" sz="1600" dirty="0">
                <a:solidFill>
                  <a:schemeClr val="tx1">
                    <a:lumMod val="65000"/>
                    <a:lumOff val="35000"/>
                  </a:schemeClr>
                </a:solidFill>
                <a:latin typeface="Abadi"/>
              </a:rPr>
              <a:t>)</a:t>
            </a:r>
          </a:p>
          <a:p>
            <a:pPr>
              <a:lnSpc>
                <a:spcPct val="120000"/>
              </a:lnSpc>
              <a:spcBef>
                <a:spcPts val="1400"/>
              </a:spcBef>
            </a:pPr>
            <a:r>
              <a:rPr lang="en-US" sz="2200" dirty="0">
                <a:solidFill>
                  <a:schemeClr val="tx1"/>
                </a:solidFill>
                <a:latin typeface="Abadi"/>
              </a:rPr>
              <a:t>Perform data wrangling:</a:t>
            </a:r>
          </a:p>
          <a:p>
            <a:pPr lvl="1">
              <a:lnSpc>
                <a:spcPct val="120000"/>
              </a:lnSpc>
              <a:spcBef>
                <a:spcPts val="1400"/>
              </a:spcBef>
            </a:pPr>
            <a:r>
              <a:rPr lang="en-US" sz="1900" dirty="0">
                <a:solidFill>
                  <a:schemeClr val="tx1">
                    <a:lumMod val="65000"/>
                    <a:lumOff val="35000"/>
                  </a:schemeClr>
                </a:solidFill>
                <a:latin typeface="Abadi"/>
              </a:rPr>
              <a:t>Collected data was enriched by creating a landing outcome label based on outcome data after summarizing and analyzing features. </a:t>
            </a:r>
          </a:p>
          <a:p>
            <a:pPr lvl="1">
              <a:lnSpc>
                <a:spcPct val="120000"/>
              </a:lnSpc>
              <a:spcBef>
                <a:spcPts val="1400"/>
              </a:spcBef>
            </a:pPr>
            <a:r>
              <a:rPr lang="en-US" sz="1900" dirty="0">
                <a:solidFill>
                  <a:schemeClr val="tx1">
                    <a:lumMod val="65000"/>
                    <a:lumOff val="35000"/>
                  </a:schemeClr>
                </a:solidFill>
                <a:latin typeface="Abadi"/>
              </a:rPr>
              <a:t>One-hot encoding was applied to categorical features.</a:t>
            </a:r>
          </a:p>
          <a:p>
            <a:pPr>
              <a:lnSpc>
                <a:spcPct val="120000"/>
              </a:lnSpc>
              <a:spcBef>
                <a:spcPts val="1400"/>
              </a:spcBef>
            </a:pPr>
            <a:r>
              <a:rPr lang="en-US" sz="2200" dirty="0">
                <a:solidFill>
                  <a:schemeClr val="tx1"/>
                </a:solidFill>
                <a:latin typeface="Abadi"/>
              </a:rPr>
              <a:t>Perform exploratory data analysis (EDA) using visualization and SQL.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954723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83368"/>
            <a:ext cx="10104817" cy="550931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dirty="0">
                <a:solidFill>
                  <a:srgbClr val="0B49CB"/>
                </a:solidFill>
                <a:latin typeface="Abadi"/>
              </a:rPr>
              <a:t>Executive Summary:</a:t>
            </a:r>
          </a:p>
          <a:p>
            <a:pPr>
              <a:lnSpc>
                <a:spcPct val="120000"/>
              </a:lnSpc>
              <a:spcBef>
                <a:spcPts val="1400"/>
              </a:spcBef>
            </a:pPr>
            <a:r>
              <a:rPr lang="en-US" sz="2200" dirty="0">
                <a:solidFill>
                  <a:schemeClr val="accent3">
                    <a:lumMod val="25000"/>
                  </a:schemeClr>
                </a:solidFill>
                <a:latin typeface="Abadi"/>
              </a:rPr>
              <a:t>Perform interactive visual analytics using Folium and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p>
          <a:p>
            <a:pPr>
              <a:lnSpc>
                <a:spcPct val="120000"/>
              </a:lnSpc>
              <a:spcBef>
                <a:spcPts val="1400"/>
              </a:spcBef>
            </a:pPr>
            <a:r>
              <a:rPr lang="en-US" sz="2200" dirty="0">
                <a:solidFill>
                  <a:schemeClr val="tx1"/>
                </a:solidFill>
                <a:latin typeface="Abadi"/>
              </a:rPr>
              <a:t>Perform predictive analysis using classification models.</a:t>
            </a:r>
          </a:p>
          <a:p>
            <a:pPr lvl="1">
              <a:lnSpc>
                <a:spcPct val="120000"/>
              </a:lnSpc>
              <a:spcBef>
                <a:spcPts val="1400"/>
              </a:spcBef>
            </a:pPr>
            <a:r>
              <a:rPr lang="en-US" sz="2000" dirty="0">
                <a:solidFill>
                  <a:schemeClr val="tx1">
                    <a:lumMod val="65000"/>
                    <a:lumOff val="35000"/>
                  </a:schemeClr>
                </a:solidFill>
                <a:latin typeface="Abadi"/>
              </a:rPr>
              <a:t>Building the classification models using the data that was collected after normalizing and dividing the data into training and testing data sets.</a:t>
            </a:r>
          </a:p>
          <a:p>
            <a:pPr lvl="1">
              <a:lnSpc>
                <a:spcPct val="120000"/>
              </a:lnSpc>
              <a:spcBef>
                <a:spcPts val="1400"/>
              </a:spcBef>
            </a:pPr>
            <a:r>
              <a:rPr lang="en-US" sz="2000" dirty="0">
                <a:solidFill>
                  <a:schemeClr val="tx1">
                    <a:lumMod val="65000"/>
                    <a:lumOff val="35000"/>
                  </a:schemeClr>
                </a:solidFill>
                <a:latin typeface="Abadi"/>
              </a:rPr>
              <a:t>Tuning the classification models using the train and test data sets and further doing the fine tuning by adjusting the data set after evaluation process.</a:t>
            </a:r>
          </a:p>
          <a:p>
            <a:pPr lvl="1">
              <a:lnSpc>
                <a:spcPct val="120000"/>
              </a:lnSpc>
              <a:spcBef>
                <a:spcPts val="1400"/>
              </a:spcBef>
            </a:pPr>
            <a:r>
              <a:rPr lang="en-US" sz="2000" dirty="0">
                <a:solidFill>
                  <a:schemeClr val="tx1">
                    <a:lumMod val="65000"/>
                    <a:lumOff val="35000"/>
                  </a:schemeClr>
                </a:solidFill>
                <a:latin typeface="Abadi"/>
              </a:rPr>
              <a:t>Evaluating the classification models for better accuracy and fine tuning then using those models for prediction.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31997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latin typeface="Abadi" panose="020B0604020104020204" pitchFamily="34" charset="0"/>
              </a:rPr>
              <a:t>The data was collected using various methods:</a:t>
            </a:r>
          </a:p>
          <a:p>
            <a:pPr lvl="1" algn="just">
              <a:lnSpc>
                <a:spcPct val="100000"/>
              </a:lnSpc>
              <a:spcBef>
                <a:spcPts val="1400"/>
              </a:spcBef>
              <a:buFontTx/>
              <a:buChar char="-"/>
            </a:pPr>
            <a:r>
              <a:rPr lang="en-US" sz="2000" dirty="0">
                <a:solidFill>
                  <a:schemeClr val="tx1">
                    <a:lumMod val="65000"/>
                    <a:lumOff val="3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2000" dirty="0">
                <a:solidFill>
                  <a:schemeClr val="tx1">
                    <a:lumMod val="65000"/>
                    <a:lumOff val="35000"/>
                  </a:schemeClr>
                </a:solidFill>
                <a:latin typeface="Abadi" panose="020B0604020104020204" pitchFamily="34" charset="0"/>
              </a:rPr>
              <a:t>Next, we decoded the response content as a </a:t>
            </a:r>
            <a:r>
              <a:rPr lang="en-US" sz="2000" dirty="0" err="1">
                <a:solidFill>
                  <a:schemeClr val="tx1">
                    <a:lumMod val="65000"/>
                    <a:lumOff val="35000"/>
                  </a:schemeClr>
                </a:solidFill>
                <a:latin typeface="Abadi" panose="020B0604020104020204" pitchFamily="34" charset="0"/>
              </a:rPr>
              <a:t>Json</a:t>
            </a:r>
            <a:r>
              <a:rPr lang="en-US" sz="2000" dirty="0">
                <a:solidFill>
                  <a:schemeClr val="tx1">
                    <a:lumMod val="65000"/>
                    <a:lumOff val="35000"/>
                  </a:schemeClr>
                </a:solidFill>
                <a:latin typeface="Abadi" panose="020B0604020104020204" pitchFamily="34" charset="0"/>
              </a:rPr>
              <a:t> using .</a:t>
            </a:r>
            <a:r>
              <a:rPr lang="en-US" sz="2000" dirty="0" err="1">
                <a:solidFill>
                  <a:schemeClr val="tx1">
                    <a:lumMod val="65000"/>
                    <a:lumOff val="35000"/>
                  </a:schemeClr>
                </a:solidFill>
                <a:latin typeface="Abadi" panose="020B0604020104020204" pitchFamily="34" charset="0"/>
              </a:rPr>
              <a:t>json</a:t>
            </a:r>
            <a:r>
              <a:rPr lang="en-US" sz="2000" dirty="0">
                <a:solidFill>
                  <a:schemeClr val="tx1">
                    <a:lumMod val="65000"/>
                    <a:lumOff val="35000"/>
                  </a:schemeClr>
                </a:solidFill>
                <a:latin typeface="Abadi" panose="020B0604020104020204" pitchFamily="34" charset="0"/>
              </a:rPr>
              <a:t>() function call and turn it into a pandas </a:t>
            </a:r>
            <a:r>
              <a:rPr lang="en-US" sz="2000" dirty="0" err="1">
                <a:solidFill>
                  <a:schemeClr val="tx1">
                    <a:lumMod val="65000"/>
                    <a:lumOff val="35000"/>
                  </a:schemeClr>
                </a:solidFill>
                <a:latin typeface="Abadi" panose="020B0604020104020204" pitchFamily="34" charset="0"/>
              </a:rPr>
              <a:t>dataframe</a:t>
            </a:r>
            <a:r>
              <a:rPr lang="en-US" sz="2000" dirty="0">
                <a:solidFill>
                  <a:schemeClr val="tx1">
                    <a:lumMod val="65000"/>
                    <a:lumOff val="35000"/>
                  </a:schemeClr>
                </a:solidFill>
                <a:latin typeface="Abadi" panose="020B0604020104020204" pitchFamily="34" charset="0"/>
              </a:rPr>
              <a:t> using .</a:t>
            </a:r>
            <a:r>
              <a:rPr lang="en-US" sz="2000" dirty="0" err="1">
                <a:solidFill>
                  <a:schemeClr val="tx1">
                    <a:lumMod val="65000"/>
                    <a:lumOff val="35000"/>
                  </a:schemeClr>
                </a:solidFill>
                <a:latin typeface="Abadi" panose="020B0604020104020204" pitchFamily="34" charset="0"/>
              </a:rPr>
              <a:t>json_normalize</a:t>
            </a:r>
            <a:r>
              <a:rPr lang="en-US" sz="2000" dirty="0">
                <a:solidFill>
                  <a:schemeClr val="tx1">
                    <a:lumMod val="65000"/>
                    <a:lumOff val="35000"/>
                  </a:schemeClr>
                </a:solidFill>
                <a:latin typeface="Abadi" panose="020B0604020104020204" pitchFamily="34" charset="0"/>
              </a:rPr>
              <a:t>().</a:t>
            </a:r>
          </a:p>
          <a:p>
            <a:pPr lvl="1" algn="just">
              <a:lnSpc>
                <a:spcPct val="100000"/>
              </a:lnSpc>
              <a:spcBef>
                <a:spcPts val="1400"/>
              </a:spcBef>
              <a:buFontTx/>
              <a:buChar char="-"/>
            </a:pPr>
            <a:r>
              <a:rPr lang="en-US" sz="2000" dirty="0">
                <a:solidFill>
                  <a:schemeClr val="tx1">
                    <a:lumMod val="65000"/>
                    <a:lumOff val="3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2000" dirty="0">
                <a:solidFill>
                  <a:schemeClr val="tx1">
                    <a:lumMod val="65000"/>
                    <a:lumOff val="35000"/>
                  </a:schemeClr>
                </a:solidFill>
                <a:latin typeface="Abadi" panose="020B0604020104020204" pitchFamily="34" charset="0"/>
              </a:rPr>
              <a:t>In addition, we performed web scraping from Wikipedia for Falcon 9 launch records with Python module, </a:t>
            </a:r>
            <a:r>
              <a:rPr lang="en-US" sz="2000" dirty="0" err="1">
                <a:solidFill>
                  <a:schemeClr val="tx1">
                    <a:lumMod val="65000"/>
                    <a:lumOff val="35000"/>
                  </a:schemeClr>
                </a:solidFill>
                <a:latin typeface="Abadi" panose="020B0604020104020204" pitchFamily="34" charset="0"/>
              </a:rPr>
              <a:t>BeautifulSoup</a:t>
            </a:r>
            <a:r>
              <a:rPr lang="en-US" sz="2000" dirty="0">
                <a:solidFill>
                  <a:schemeClr val="tx1">
                    <a:lumMod val="65000"/>
                    <a:lumOff val="35000"/>
                  </a:schemeClr>
                </a:solidFill>
                <a:latin typeface="Abadi" panose="020B0604020104020204" pitchFamily="34" charset="0"/>
              </a:rPr>
              <a:t>. </a:t>
            </a:r>
          </a:p>
          <a:p>
            <a:pPr lvl="1" algn="just">
              <a:lnSpc>
                <a:spcPct val="100000"/>
              </a:lnSpc>
              <a:spcBef>
                <a:spcPts val="1400"/>
              </a:spcBef>
              <a:buFontTx/>
              <a:buChar char="-"/>
            </a:pPr>
            <a:r>
              <a:rPr lang="en-US" sz="2000" dirty="0">
                <a:solidFill>
                  <a:schemeClr val="tx1">
                    <a:lumMod val="65000"/>
                    <a:lumOff val="35000"/>
                  </a:schemeClr>
                </a:solidFill>
                <a:latin typeface="Abadi" panose="020B0604020104020204" pitchFamily="34" charset="0"/>
              </a:rPr>
              <a:t>The objective was to extract the launch records as HTML table, parse the table and convert it to a pandas </a:t>
            </a:r>
            <a:r>
              <a:rPr lang="en-US" sz="2000" dirty="0" err="1">
                <a:solidFill>
                  <a:schemeClr val="tx1">
                    <a:lumMod val="65000"/>
                    <a:lumOff val="35000"/>
                  </a:schemeClr>
                </a:solidFill>
                <a:latin typeface="Abadi" panose="020B0604020104020204" pitchFamily="34" charset="0"/>
              </a:rPr>
              <a:t>dataframe</a:t>
            </a:r>
            <a:r>
              <a:rPr lang="en-US" sz="2000" dirty="0">
                <a:solidFill>
                  <a:schemeClr val="tx1">
                    <a:lumMod val="65000"/>
                    <a:lumOff val="3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79813"/>
            <a:ext cx="4926919" cy="4246337"/>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We used the get request to the SpaceX API (publicly available) to collect and clean the requested data and did some basic data wrangling and formatting as mentioned in the flowchart beside.</a:t>
            </a:r>
            <a:endParaRPr lang="en-US" sz="2200" dirty="0">
              <a:latin typeface="Abadi"/>
            </a:endParaRPr>
          </a:p>
          <a:p>
            <a:pPr>
              <a:lnSpc>
                <a:spcPct val="100000"/>
              </a:lnSpc>
              <a:spcBef>
                <a:spcPts val="1400"/>
              </a:spcBef>
            </a:pPr>
            <a:r>
              <a:rPr lang="en-US" sz="2200" dirty="0">
                <a:latin typeface="Abadi" panose="020B0604020104020204" pitchFamily="34" charset="0"/>
              </a:rPr>
              <a:t>The link to the notebook is: </a:t>
            </a:r>
            <a:r>
              <a:rPr lang="en-US" sz="1600" dirty="0">
                <a:solidFill>
                  <a:srgbClr val="1C7DDB"/>
                </a:solidFill>
                <a:latin typeface="Abadi" panose="020B0604020104020204" pitchFamily="34" charset="0"/>
              </a:rPr>
              <a:t>https://github.com/nnrit7/Applied_Data_Science_Capstone/blob/main/1.%20Data%20Collection%20API.ipynb</a:t>
            </a:r>
            <a:endParaRPr lang="en-US" sz="160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96B8CF24-3F42-46EF-B458-B2FA66444E24}"/>
              </a:ext>
            </a:extLst>
          </p:cNvPr>
          <p:cNvPicPr>
            <a:picLocks noChangeAspect="1"/>
          </p:cNvPicPr>
          <p:nvPr/>
        </p:nvPicPr>
        <p:blipFill>
          <a:blip r:embed="rId3"/>
          <a:stretch>
            <a:fillRect/>
          </a:stretch>
        </p:blipFill>
        <p:spPr>
          <a:xfrm>
            <a:off x="6444345" y="1482196"/>
            <a:ext cx="4343776" cy="4861981"/>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2479</TotalTime>
  <Words>2983</Words>
  <Application>Microsoft Office PowerPoint</Application>
  <PresentationFormat>Widescreen</PresentationFormat>
  <Paragraphs>359</Paragraphs>
  <Slides>52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NARENDRA NATH RIT</cp:lastModifiedBy>
  <cp:revision>241</cp:revision>
  <dcterms:created xsi:type="dcterms:W3CDTF">2021-04-29T18:58:34Z</dcterms:created>
  <dcterms:modified xsi:type="dcterms:W3CDTF">2022-09-22T13:11:58Z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